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handoutMasterIdLst>
    <p:handoutMasterId r:id="rId2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rimo" panose="02010600030101010101" charset="0"/>
      <p:regular r:id="rId29"/>
    </p:embeddedFont>
    <p:embeddedFont>
      <p:font typeface="Arimo Bold" panose="02010600030101010101" charset="0"/>
      <p:regular r:id="rId30"/>
    </p:embeddedFont>
    <p:embeddedFont>
      <p:font typeface="Calibri" panose="020F0502020204030204" pitchFamily="34" charset="0"/>
      <p:regular r:id="rId31"/>
      <p:bold r:id="rId32"/>
      <p:italic r:id="rId33"/>
      <p:boldItalic r:id="rId34"/>
    </p:embeddedFont>
    <p:embeddedFont>
      <p:font typeface="Glacial Indifference" panose="02010600030101010101" charset="0"/>
      <p:regular r:id="rId35"/>
    </p:embeddedFont>
    <p:embeddedFont>
      <p:font typeface="Open Sans Light" panose="020B0306030504020204" pitchFamily="34" charset="0"/>
      <p:regular r:id="rId36"/>
      <p:italic r:id="rId37"/>
    </p:embeddedFont>
    <p:embeddedFont>
      <p:font typeface="Public Sans" panose="02010600030101010101" charset="0"/>
      <p:regular r:id="rId38"/>
    </p:embeddedFont>
    <p:embeddedFont>
      <p:font typeface="Public Sans Bold" panose="02010600030101010101" charset="0"/>
      <p:regular r:id="rId39"/>
    </p:embeddedFont>
    <p:embeddedFont>
      <p:font typeface="等线" panose="02010600030101010101" pitchFamily="2" charset="-122"/>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914" y="83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8" d="100"/>
          <a:sy n="88" d="100"/>
        </p:scale>
        <p:origin x="296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A8620DC-353B-4B88-A161-1E63B344E2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0307183-A637-44CC-920F-9F7C9BC017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81A8BC-994D-4465-937E-B18251425421}" type="datetimeFigureOut">
              <a:rPr lang="zh-CN" altLang="en-US" smtClean="0"/>
              <a:t>2021/6/8</a:t>
            </a:fld>
            <a:endParaRPr lang="zh-CN" altLang="en-US"/>
          </a:p>
        </p:txBody>
      </p:sp>
      <p:sp>
        <p:nvSpPr>
          <p:cNvPr id="4" name="页脚占位符 3">
            <a:extLst>
              <a:ext uri="{FF2B5EF4-FFF2-40B4-BE49-F238E27FC236}">
                <a16:creationId xmlns:a16="http://schemas.microsoft.com/office/drawing/2014/main" id="{70ECA772-9C79-4CEC-BFF0-3B246CE536F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4B6D12C-5512-4663-BB14-1E0516DE60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04698F-F675-479A-BF08-F39D50B41F34}" type="slidenum">
              <a:rPr lang="zh-CN" altLang="en-US" smtClean="0"/>
              <a:t>‹#›</a:t>
            </a:fld>
            <a:endParaRPr lang="zh-CN" altLang="en-US"/>
          </a:p>
        </p:txBody>
      </p:sp>
    </p:spTree>
    <p:extLst>
      <p:ext uri="{BB962C8B-B14F-4D97-AF65-F5344CB8AC3E}">
        <p14:creationId xmlns:p14="http://schemas.microsoft.com/office/powerpoint/2010/main" val="33041118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media" Target="../media/media1.mp4"/><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ideo" Target="../media/media1.mp4"/></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7" name="12898acce4">
            <a:hlinkClick r:id="" action="ppaction://media"/>
            <a:extLst>
              <a:ext uri="{FF2B5EF4-FFF2-40B4-BE49-F238E27FC236}">
                <a16:creationId xmlns:a16="http://schemas.microsoft.com/office/drawing/2014/main" id="{8152840A-3264-4B15-B5B1-AEC22D2FFEAE}"/>
              </a:ext>
            </a:extLst>
          </p:cNvPr>
          <p:cNvPicPr>
            <a:picLocks noChangeAspect="1"/>
          </p:cNvPicPr>
          <p:nvPr userDrawn="1">
            <a:videoFile r:link="rId14"/>
            <p:extLst>
              <p:ext uri="{DAA4B4D4-6D71-4841-9C94-3DE7FCFB9230}">
                <p14:media xmlns:p14="http://schemas.microsoft.com/office/powerpoint/2010/main" r:embed="rId13"/>
              </p:ext>
            </p:extLst>
          </p:nvPr>
        </p:nvPicPr>
        <p:blipFill>
          <a:blip r:embed="rId15"/>
          <a:stretch>
            <a:fillRect/>
          </a:stretch>
        </p:blipFill>
        <p:spPr>
          <a:xfrm>
            <a:off x="-1064" y="0"/>
            <a:ext cx="18289064" cy="10287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10.png"/><Relationship Id="rId2" Type="http://schemas.openxmlformats.org/officeDocument/2006/relationships/image" Target="../media/image12.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7.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25.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43967" y="3667760"/>
            <a:ext cx="5997305" cy="4580442"/>
          </a:xfrm>
          <a:prstGeom prst="rect">
            <a:avLst/>
          </a:prstGeom>
        </p:spPr>
      </p:pic>
      <p:pic>
        <p:nvPicPr>
          <p:cNvPr id="3" name="Picture 3"/>
          <p:cNvPicPr>
            <a:picLocks noChangeAspect="1"/>
          </p:cNvPicPr>
          <p:nvPr/>
        </p:nvPicPr>
        <p:blipFill>
          <a:blip r:embed="rId3"/>
          <a:srcRect/>
          <a:stretch>
            <a:fillRect/>
          </a:stretch>
        </p:blipFill>
        <p:spPr>
          <a:xfrm>
            <a:off x="12853728" y="5742454"/>
            <a:ext cx="4247031" cy="2505748"/>
          </a:xfrm>
          <a:prstGeom prst="rect">
            <a:avLst/>
          </a:prstGeom>
        </p:spPr>
      </p:pic>
      <p:pic>
        <p:nvPicPr>
          <p:cNvPr id="4" name="Picture 4"/>
          <p:cNvPicPr>
            <a:picLocks noChangeAspect="1"/>
          </p:cNvPicPr>
          <p:nvPr/>
        </p:nvPicPr>
        <p:blipFill>
          <a:blip r:embed="rId4"/>
          <a:srcRect/>
          <a:stretch>
            <a:fillRect/>
          </a:stretch>
        </p:blipFill>
        <p:spPr>
          <a:xfrm>
            <a:off x="10130116" y="-991909"/>
            <a:ext cx="2723612" cy="3130589"/>
          </a:xfrm>
          <a:prstGeom prst="rect">
            <a:avLst/>
          </a:prstGeom>
        </p:spPr>
      </p:pic>
      <p:pic>
        <p:nvPicPr>
          <p:cNvPr id="5" name="Picture 5"/>
          <p:cNvPicPr>
            <a:picLocks noChangeAspect="1"/>
          </p:cNvPicPr>
          <p:nvPr/>
        </p:nvPicPr>
        <p:blipFill>
          <a:blip r:embed="rId5"/>
          <a:srcRect/>
          <a:stretch>
            <a:fillRect/>
          </a:stretch>
        </p:blipFill>
        <p:spPr>
          <a:xfrm>
            <a:off x="2652664" y="8769948"/>
            <a:ext cx="7477452" cy="3654605"/>
          </a:xfrm>
          <a:prstGeom prst="rect">
            <a:avLst/>
          </a:prstGeom>
        </p:spPr>
      </p:pic>
      <p:grpSp>
        <p:nvGrpSpPr>
          <p:cNvPr id="6" name="Group 6"/>
          <p:cNvGrpSpPr/>
          <p:nvPr/>
        </p:nvGrpSpPr>
        <p:grpSpPr>
          <a:xfrm>
            <a:off x="1028700" y="1943100"/>
            <a:ext cx="11333689" cy="3542852"/>
            <a:chOff x="0" y="0"/>
            <a:chExt cx="15111586" cy="4723802"/>
          </a:xfrm>
        </p:grpSpPr>
        <p:sp>
          <p:nvSpPr>
            <p:cNvPr id="7" name="TextBox 7"/>
            <p:cNvSpPr txBox="1"/>
            <p:nvPr/>
          </p:nvSpPr>
          <p:spPr>
            <a:xfrm>
              <a:off x="0" y="1251571"/>
              <a:ext cx="15111586" cy="1947333"/>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nSpc>
                  <a:spcPts val="11000"/>
                </a:lnSpc>
              </a:pPr>
              <a:r>
                <a:rPr lang="en-US" sz="10000" dirty="0" err="1">
                  <a:solidFill>
                    <a:srgbClr val="FEFFFD"/>
                  </a:solidFill>
                  <a:ea typeface="Public Sans Bold"/>
                </a:rPr>
                <a:t>论文评审评分系统</a:t>
              </a:r>
              <a:endParaRPr lang="en-US" sz="10000" dirty="0">
                <a:solidFill>
                  <a:srgbClr val="FEFFFD"/>
                </a:solidFill>
                <a:ea typeface="Public Sans Bold"/>
              </a:endParaRPr>
            </a:p>
          </p:txBody>
        </p:sp>
        <p:sp>
          <p:nvSpPr>
            <p:cNvPr id="8" name="TextBox 8"/>
            <p:cNvSpPr txBox="1"/>
            <p:nvPr/>
          </p:nvSpPr>
          <p:spPr>
            <a:xfrm>
              <a:off x="0" y="4047527"/>
              <a:ext cx="9869679" cy="676275"/>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nSpc>
                  <a:spcPts val="4199"/>
                </a:lnSpc>
              </a:pPr>
              <a:r>
                <a:rPr lang="en-US" sz="2999">
                  <a:solidFill>
                    <a:srgbClr val="FEFFFD"/>
                  </a:solidFill>
                  <a:ea typeface="Public Sans"/>
                </a:rPr>
                <a:t>关键字：论文评审；自动化办公；毕业论文</a:t>
              </a:r>
            </a:p>
          </p:txBody>
        </p:sp>
        <p:sp>
          <p:nvSpPr>
            <p:cNvPr id="9" name="TextBox 9"/>
            <p:cNvSpPr txBox="1"/>
            <p:nvPr/>
          </p:nvSpPr>
          <p:spPr>
            <a:xfrm>
              <a:off x="0" y="-66675"/>
              <a:ext cx="11456506" cy="588222"/>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nSpc>
                  <a:spcPts val="3640"/>
                </a:lnSpc>
                <a:spcBef>
                  <a:spcPct val="0"/>
                </a:spcBef>
              </a:pPr>
              <a:r>
                <a:rPr lang="en-US" sz="2600" dirty="0" err="1">
                  <a:solidFill>
                    <a:srgbClr val="FEFFFD"/>
                  </a:solidFill>
                  <a:ea typeface="Public Sans Bold"/>
                </a:rPr>
                <a:t>论文题目</a:t>
              </a:r>
              <a:endParaRPr lang="en-US" sz="2600" dirty="0">
                <a:solidFill>
                  <a:srgbClr val="FEFFFD"/>
                </a:solidFill>
                <a:ea typeface="Public Sans Bold"/>
              </a:endParaRPr>
            </a:p>
          </p:txBody>
        </p:sp>
      </p:grpSp>
      <p:pic>
        <p:nvPicPr>
          <p:cNvPr id="10" name="Picture 10"/>
          <p:cNvPicPr>
            <a:picLocks noChangeAspect="1"/>
          </p:cNvPicPr>
          <p:nvPr/>
        </p:nvPicPr>
        <p:blipFill>
          <a:blip r:embed="rId6"/>
          <a:srcRect/>
          <a:stretch>
            <a:fillRect/>
          </a:stretch>
        </p:blipFill>
        <p:spPr>
          <a:xfrm>
            <a:off x="13968357" y="2789189"/>
            <a:ext cx="558679" cy="5579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15780" y="1028700"/>
            <a:ext cx="10996410" cy="12173761"/>
            <a:chOff x="0" y="0"/>
            <a:chExt cx="14661880" cy="16231681"/>
          </a:xfrm>
        </p:grpSpPr>
        <p:pic>
          <p:nvPicPr>
            <p:cNvPr id="3" name="Picture 3"/>
            <p:cNvPicPr>
              <a:picLocks noChangeAspect="1"/>
            </p:cNvPicPr>
            <p:nvPr/>
          </p:nvPicPr>
          <p:blipFill>
            <a:blip r:embed="rId2"/>
            <a:srcRect/>
            <a:stretch>
              <a:fillRect/>
            </a:stretch>
          </p:blipFill>
          <p:spPr>
            <a:xfrm>
              <a:off x="0" y="5903762"/>
              <a:ext cx="10121361" cy="10327919"/>
            </a:xfrm>
            <a:prstGeom prst="rect">
              <a:avLst/>
            </a:prstGeom>
          </p:spPr>
        </p:pic>
        <p:pic>
          <p:nvPicPr>
            <p:cNvPr id="4" name="Picture 4"/>
            <p:cNvPicPr>
              <a:picLocks noChangeAspect="1"/>
            </p:cNvPicPr>
            <p:nvPr/>
          </p:nvPicPr>
          <p:blipFill>
            <a:blip r:embed="rId3"/>
            <a:srcRect/>
            <a:stretch>
              <a:fillRect/>
            </a:stretch>
          </p:blipFill>
          <p:spPr>
            <a:xfrm>
              <a:off x="9137020" y="743974"/>
              <a:ext cx="5524860" cy="5531775"/>
            </a:xfrm>
            <a:prstGeom prst="rect">
              <a:avLst/>
            </a:prstGeom>
          </p:spPr>
        </p:pic>
        <p:pic>
          <p:nvPicPr>
            <p:cNvPr id="5" name="Picture 5"/>
            <p:cNvPicPr>
              <a:picLocks noChangeAspect="1"/>
            </p:cNvPicPr>
            <p:nvPr/>
          </p:nvPicPr>
          <p:blipFill>
            <a:blip r:embed="rId4"/>
            <a:srcRect/>
            <a:stretch>
              <a:fillRect/>
            </a:stretch>
          </p:blipFill>
          <p:spPr>
            <a:xfrm>
              <a:off x="3567381" y="0"/>
              <a:ext cx="744905" cy="743974"/>
            </a:xfrm>
            <a:prstGeom prst="rect">
              <a:avLst/>
            </a:prstGeom>
          </p:spPr>
        </p:pic>
        <p:pic>
          <p:nvPicPr>
            <p:cNvPr id="6" name="Picture 6"/>
            <p:cNvPicPr>
              <a:picLocks noChangeAspect="1"/>
            </p:cNvPicPr>
            <p:nvPr/>
          </p:nvPicPr>
          <p:blipFill>
            <a:blip r:embed="rId5"/>
            <a:srcRect/>
            <a:stretch>
              <a:fillRect/>
            </a:stretch>
          </p:blipFill>
          <p:spPr>
            <a:xfrm rot="6282953">
              <a:off x="2762294" y="4900043"/>
              <a:ext cx="6374727" cy="3761089"/>
            </a:xfrm>
            <a:prstGeom prst="rect">
              <a:avLst/>
            </a:prstGeom>
          </p:spPr>
        </p:pic>
      </p:grpSp>
      <p:grpSp>
        <p:nvGrpSpPr>
          <p:cNvPr id="7" name="Group 7"/>
          <p:cNvGrpSpPr/>
          <p:nvPr/>
        </p:nvGrpSpPr>
        <p:grpSpPr>
          <a:xfrm>
            <a:off x="1295400" y="3198581"/>
            <a:ext cx="6497064" cy="3010303"/>
            <a:chOff x="0" y="0"/>
            <a:chExt cx="8662752" cy="4013737"/>
          </a:xfrm>
        </p:grpSpPr>
        <p:sp>
          <p:nvSpPr>
            <p:cNvPr id="8" name="TextBox 8"/>
            <p:cNvSpPr txBox="1"/>
            <p:nvPr/>
          </p:nvSpPr>
          <p:spPr>
            <a:xfrm>
              <a:off x="0" y="-19050"/>
              <a:ext cx="8662752" cy="2838450"/>
            </a:xfrm>
            <a:prstGeom prst="rect">
              <a:avLst/>
            </a:prstGeom>
          </p:spPr>
          <p:txBody>
            <a:bodyPr lIns="0" tIns="0" rIns="0" bIns="0" rtlCol="0" anchor="t">
              <a:spAutoFit/>
            </a:bodyPr>
            <a:lstStyle/>
            <a:p>
              <a:pPr>
                <a:lnSpc>
                  <a:spcPts val="8400"/>
                </a:lnSpc>
              </a:pPr>
              <a:r>
                <a:rPr lang="en-US" sz="7000" dirty="0">
                  <a:solidFill>
                    <a:srgbClr val="B171E7"/>
                  </a:solidFill>
                  <a:latin typeface="Public Sans Bold"/>
                </a:rPr>
                <a:t>Do you have any questions?</a:t>
              </a:r>
            </a:p>
          </p:txBody>
        </p:sp>
        <p:sp>
          <p:nvSpPr>
            <p:cNvPr id="9" name="TextBox 9"/>
            <p:cNvSpPr txBox="1"/>
            <p:nvPr/>
          </p:nvSpPr>
          <p:spPr>
            <a:xfrm>
              <a:off x="0" y="3425515"/>
              <a:ext cx="8662752" cy="588222"/>
            </a:xfrm>
            <a:prstGeom prst="rect">
              <a:avLst/>
            </a:prstGeom>
          </p:spPr>
          <p:txBody>
            <a:bodyPr lIns="0" tIns="0" rIns="0" bIns="0" rtlCol="0" anchor="t">
              <a:spAutoFit/>
            </a:bodyPr>
            <a:lstStyle/>
            <a:p>
              <a:pPr>
                <a:lnSpc>
                  <a:spcPts val="3640"/>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9066"/>
          <a:stretch>
            <a:fillRect/>
          </a:stretch>
        </p:blipFill>
        <p:spPr>
          <a:xfrm>
            <a:off x="14963042" y="4449274"/>
            <a:ext cx="5042521" cy="8229600"/>
          </a:xfrm>
          <a:prstGeom prst="rect">
            <a:avLst/>
          </a:prstGeom>
        </p:spPr>
      </p:pic>
      <p:pic>
        <p:nvPicPr>
          <p:cNvPr id="3" name="Picture 3"/>
          <p:cNvPicPr>
            <a:picLocks noChangeAspect="1"/>
          </p:cNvPicPr>
          <p:nvPr/>
        </p:nvPicPr>
        <p:blipFill>
          <a:blip r:embed="rId2"/>
          <a:srcRect l="53877"/>
          <a:stretch>
            <a:fillRect/>
          </a:stretch>
        </p:blipFill>
        <p:spPr>
          <a:xfrm>
            <a:off x="-784113" y="-1744174"/>
            <a:ext cx="4566271" cy="8229600"/>
          </a:xfrm>
          <a:prstGeom prst="rect">
            <a:avLst/>
          </a:prstGeom>
        </p:spPr>
      </p:pic>
      <p:pic>
        <p:nvPicPr>
          <p:cNvPr id="4" name="Picture 4"/>
          <p:cNvPicPr>
            <a:picLocks noChangeAspect="1"/>
          </p:cNvPicPr>
          <p:nvPr/>
        </p:nvPicPr>
        <p:blipFill>
          <a:blip r:embed="rId3"/>
          <a:srcRect/>
          <a:stretch>
            <a:fillRect/>
          </a:stretch>
        </p:blipFill>
        <p:spPr>
          <a:xfrm>
            <a:off x="16219242" y="5143500"/>
            <a:ext cx="1040058" cy="1084806"/>
          </a:xfrm>
          <a:prstGeom prst="rect">
            <a:avLst/>
          </a:prstGeom>
        </p:spPr>
      </p:pic>
      <p:grpSp>
        <p:nvGrpSpPr>
          <p:cNvPr id="5" name="Group 5"/>
          <p:cNvGrpSpPr/>
          <p:nvPr/>
        </p:nvGrpSpPr>
        <p:grpSpPr>
          <a:xfrm>
            <a:off x="4026022" y="3998473"/>
            <a:ext cx="10479820" cy="2351086"/>
            <a:chOff x="0" y="0"/>
            <a:chExt cx="13973094" cy="3134781"/>
          </a:xfrm>
        </p:grpSpPr>
        <p:sp>
          <p:nvSpPr>
            <p:cNvPr id="6" name="TextBox 6"/>
            <p:cNvSpPr txBox="1"/>
            <p:nvPr/>
          </p:nvSpPr>
          <p:spPr>
            <a:xfrm>
              <a:off x="892892" y="1981732"/>
              <a:ext cx="12187310" cy="1153049"/>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3557"/>
                </a:lnSpc>
              </a:pPr>
              <a:r>
                <a:rPr lang="en-US" sz="2540" dirty="0">
                  <a:solidFill>
                    <a:srgbClr val="FEFFFD"/>
                  </a:solidFill>
                  <a:latin typeface="Open Sans Light"/>
                </a:rPr>
                <a:t>Technology is best when it brings people together.</a:t>
              </a:r>
            </a:p>
            <a:p>
              <a:pPr algn="ctr">
                <a:lnSpc>
                  <a:spcPts val="3557"/>
                </a:lnSpc>
              </a:pPr>
              <a:r>
                <a:rPr lang="en-US" sz="2540" dirty="0">
                  <a:solidFill>
                    <a:srgbClr val="FEFFFD"/>
                  </a:solidFill>
                  <a:latin typeface="Open Sans Light"/>
                </a:rPr>
                <a:t>-</a:t>
              </a:r>
              <a:r>
                <a:rPr lang="en-US" sz="1172" dirty="0">
                  <a:solidFill>
                    <a:srgbClr val="FEFFFD"/>
                  </a:solidFill>
                  <a:latin typeface="Open Sans Light"/>
                </a:rPr>
                <a:t> Matt Mullenweg</a:t>
              </a:r>
            </a:p>
          </p:txBody>
        </p:sp>
        <p:sp>
          <p:nvSpPr>
            <p:cNvPr id="7" name="TextBox 7"/>
            <p:cNvSpPr txBox="1"/>
            <p:nvPr/>
          </p:nvSpPr>
          <p:spPr>
            <a:xfrm>
              <a:off x="0" y="-114300"/>
              <a:ext cx="13973094" cy="1299251"/>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8240"/>
                </a:lnSpc>
              </a:pPr>
              <a:r>
                <a:rPr lang="en-US" sz="5886" dirty="0">
                  <a:solidFill>
                    <a:srgbClr val="FEFFFD"/>
                  </a:solidFill>
                  <a:latin typeface="Open Sans Light"/>
                </a:rPr>
                <a:t>Thank you</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9066"/>
          <a:stretch>
            <a:fillRect/>
          </a:stretch>
        </p:blipFill>
        <p:spPr>
          <a:xfrm>
            <a:off x="14963042" y="4449274"/>
            <a:ext cx="5042521" cy="8229600"/>
          </a:xfrm>
          <a:prstGeom prst="rect">
            <a:avLst/>
          </a:prstGeom>
        </p:spPr>
      </p:pic>
      <p:pic>
        <p:nvPicPr>
          <p:cNvPr id="3" name="Picture 3"/>
          <p:cNvPicPr>
            <a:picLocks noChangeAspect="1"/>
          </p:cNvPicPr>
          <p:nvPr/>
        </p:nvPicPr>
        <p:blipFill>
          <a:blip r:embed="rId2"/>
          <a:srcRect l="53877"/>
          <a:stretch>
            <a:fillRect/>
          </a:stretch>
        </p:blipFill>
        <p:spPr>
          <a:xfrm>
            <a:off x="-784113" y="-1744174"/>
            <a:ext cx="4566271" cy="8229600"/>
          </a:xfrm>
          <a:prstGeom prst="rect">
            <a:avLst/>
          </a:prstGeom>
        </p:spPr>
      </p:pic>
      <p:pic>
        <p:nvPicPr>
          <p:cNvPr id="4" name="Picture 4"/>
          <p:cNvPicPr>
            <a:picLocks noChangeAspect="1"/>
          </p:cNvPicPr>
          <p:nvPr/>
        </p:nvPicPr>
        <p:blipFill>
          <a:blip r:embed="rId3"/>
          <a:srcRect/>
          <a:stretch>
            <a:fillRect/>
          </a:stretch>
        </p:blipFill>
        <p:spPr>
          <a:xfrm>
            <a:off x="16219242" y="5143500"/>
            <a:ext cx="1040058" cy="1084806"/>
          </a:xfrm>
          <a:prstGeom prst="rect">
            <a:avLst/>
          </a:prstGeom>
        </p:spPr>
      </p:pic>
      <p:grpSp>
        <p:nvGrpSpPr>
          <p:cNvPr id="5" name="Group 5"/>
          <p:cNvGrpSpPr/>
          <p:nvPr/>
        </p:nvGrpSpPr>
        <p:grpSpPr>
          <a:xfrm>
            <a:off x="4026022" y="3862607"/>
            <a:ext cx="10479820" cy="2622819"/>
            <a:chOff x="0" y="0"/>
            <a:chExt cx="13973094" cy="3497092"/>
          </a:xfrm>
        </p:grpSpPr>
        <p:sp>
          <p:nvSpPr>
            <p:cNvPr id="6" name="TextBox 6"/>
            <p:cNvSpPr txBox="1"/>
            <p:nvPr/>
          </p:nvSpPr>
          <p:spPr>
            <a:xfrm>
              <a:off x="892892" y="2930256"/>
              <a:ext cx="12187310" cy="566836"/>
            </a:xfrm>
            <a:prstGeom prst="rect">
              <a:avLst/>
            </a:prstGeom>
          </p:spPr>
          <p:txBody>
            <a:bodyPr lIns="0" tIns="0" rIns="0" bIns="0" rtlCol="0" anchor="t">
              <a:spAutoFit/>
            </a:bodyPr>
            <a:lstStyle/>
            <a:p>
              <a:pPr algn="ctr">
                <a:lnSpc>
                  <a:spcPts val="3557"/>
                </a:lnSpc>
              </a:pPr>
              <a:r>
                <a:rPr lang="en-US" sz="2540">
                  <a:solidFill>
                    <a:srgbClr val="FEFFFD"/>
                  </a:solidFill>
                  <a:latin typeface="Public Sans Bold"/>
                </a:rPr>
                <a:t>-</a:t>
              </a:r>
              <a:r>
                <a:rPr lang="en-US" sz="1172">
                  <a:solidFill>
                    <a:srgbClr val="FEFFFD"/>
                  </a:solidFill>
                  <a:latin typeface="Arimo Bold"/>
                </a:rPr>
                <a:t> Matt Mullenweg</a:t>
              </a:r>
            </a:p>
          </p:txBody>
        </p:sp>
        <p:sp>
          <p:nvSpPr>
            <p:cNvPr id="7" name="TextBox 7"/>
            <p:cNvSpPr txBox="1"/>
            <p:nvPr/>
          </p:nvSpPr>
          <p:spPr>
            <a:xfrm>
              <a:off x="0" y="-104775"/>
              <a:ext cx="13973094" cy="2247774"/>
            </a:xfrm>
            <a:prstGeom prst="rect">
              <a:avLst/>
            </a:prstGeom>
          </p:spPr>
          <p:txBody>
            <a:bodyPr lIns="0" tIns="0" rIns="0" bIns="0" rtlCol="0" anchor="t">
              <a:spAutoFit/>
            </a:bodyPr>
            <a:lstStyle/>
            <a:p>
              <a:pPr algn="ctr">
                <a:lnSpc>
                  <a:spcPts val="6840"/>
                </a:lnSpc>
              </a:pPr>
              <a:r>
                <a:rPr lang="en-US" sz="4886" dirty="0">
                  <a:solidFill>
                    <a:srgbClr val="FEFFFD"/>
                  </a:solidFill>
                  <a:latin typeface="Public Sans"/>
                </a:rPr>
                <a:t>Technology is best when it brings people together.</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15780" y="1028700"/>
            <a:ext cx="10996410" cy="12173761"/>
            <a:chOff x="0" y="0"/>
            <a:chExt cx="14661880" cy="16231681"/>
          </a:xfrm>
        </p:grpSpPr>
        <p:pic>
          <p:nvPicPr>
            <p:cNvPr id="3" name="Picture 3"/>
            <p:cNvPicPr>
              <a:picLocks noChangeAspect="1"/>
            </p:cNvPicPr>
            <p:nvPr/>
          </p:nvPicPr>
          <p:blipFill>
            <a:blip r:embed="rId2"/>
            <a:srcRect/>
            <a:stretch>
              <a:fillRect/>
            </a:stretch>
          </p:blipFill>
          <p:spPr>
            <a:xfrm>
              <a:off x="0" y="5903762"/>
              <a:ext cx="10121361" cy="10327919"/>
            </a:xfrm>
            <a:prstGeom prst="rect">
              <a:avLst/>
            </a:prstGeom>
          </p:spPr>
        </p:pic>
        <p:pic>
          <p:nvPicPr>
            <p:cNvPr id="4" name="Picture 4"/>
            <p:cNvPicPr>
              <a:picLocks noChangeAspect="1"/>
            </p:cNvPicPr>
            <p:nvPr/>
          </p:nvPicPr>
          <p:blipFill>
            <a:blip r:embed="rId3"/>
            <a:srcRect/>
            <a:stretch>
              <a:fillRect/>
            </a:stretch>
          </p:blipFill>
          <p:spPr>
            <a:xfrm>
              <a:off x="9137020" y="743974"/>
              <a:ext cx="5524860" cy="5531775"/>
            </a:xfrm>
            <a:prstGeom prst="rect">
              <a:avLst/>
            </a:prstGeom>
          </p:spPr>
        </p:pic>
        <p:pic>
          <p:nvPicPr>
            <p:cNvPr id="5" name="Picture 5"/>
            <p:cNvPicPr>
              <a:picLocks noChangeAspect="1"/>
            </p:cNvPicPr>
            <p:nvPr/>
          </p:nvPicPr>
          <p:blipFill>
            <a:blip r:embed="rId4"/>
            <a:srcRect/>
            <a:stretch>
              <a:fillRect/>
            </a:stretch>
          </p:blipFill>
          <p:spPr>
            <a:xfrm>
              <a:off x="3567381" y="0"/>
              <a:ext cx="744905" cy="743974"/>
            </a:xfrm>
            <a:prstGeom prst="rect">
              <a:avLst/>
            </a:prstGeom>
          </p:spPr>
        </p:pic>
        <p:pic>
          <p:nvPicPr>
            <p:cNvPr id="6" name="Picture 6"/>
            <p:cNvPicPr>
              <a:picLocks noChangeAspect="1"/>
            </p:cNvPicPr>
            <p:nvPr/>
          </p:nvPicPr>
          <p:blipFill>
            <a:blip r:embed="rId5"/>
            <a:srcRect/>
            <a:stretch>
              <a:fillRect/>
            </a:stretch>
          </p:blipFill>
          <p:spPr>
            <a:xfrm rot="6282953">
              <a:off x="2762294" y="4900043"/>
              <a:ext cx="6374727" cy="3761089"/>
            </a:xfrm>
            <a:prstGeom prst="rect">
              <a:avLst/>
            </a:prstGeom>
          </p:spPr>
        </p:pic>
      </p:grpSp>
      <p:grpSp>
        <p:nvGrpSpPr>
          <p:cNvPr id="7" name="Group 7"/>
          <p:cNvGrpSpPr/>
          <p:nvPr/>
        </p:nvGrpSpPr>
        <p:grpSpPr>
          <a:xfrm>
            <a:off x="1295400" y="2969981"/>
            <a:ext cx="6497064" cy="3467503"/>
            <a:chOff x="0" y="0"/>
            <a:chExt cx="8662752" cy="4623337"/>
          </a:xfrm>
        </p:grpSpPr>
        <p:sp>
          <p:nvSpPr>
            <p:cNvPr id="8" name="TextBox 8"/>
            <p:cNvSpPr txBox="1"/>
            <p:nvPr/>
          </p:nvSpPr>
          <p:spPr>
            <a:xfrm>
              <a:off x="0" y="-19050"/>
              <a:ext cx="8662752" cy="2838450"/>
            </a:xfrm>
            <a:prstGeom prst="rect">
              <a:avLst/>
            </a:prstGeom>
          </p:spPr>
          <p:txBody>
            <a:bodyPr lIns="0" tIns="0" rIns="0" bIns="0" rtlCol="0" anchor="t">
              <a:spAutoFit/>
            </a:bodyPr>
            <a:lstStyle/>
            <a:p>
              <a:pPr>
                <a:lnSpc>
                  <a:spcPts val="8400"/>
                </a:lnSpc>
              </a:pPr>
              <a:r>
                <a:rPr lang="en-US" sz="7000">
                  <a:solidFill>
                    <a:srgbClr val="B171E7"/>
                  </a:solidFill>
                  <a:latin typeface="Public Sans Bold"/>
                </a:rPr>
                <a:t>Do you have any questions?</a:t>
              </a:r>
            </a:p>
          </p:txBody>
        </p:sp>
        <p:sp>
          <p:nvSpPr>
            <p:cNvPr id="9" name="TextBox 9"/>
            <p:cNvSpPr txBox="1"/>
            <p:nvPr/>
          </p:nvSpPr>
          <p:spPr>
            <a:xfrm>
              <a:off x="0" y="3425515"/>
              <a:ext cx="8662752" cy="1197822"/>
            </a:xfrm>
            <a:prstGeom prst="rect">
              <a:avLst/>
            </a:prstGeom>
          </p:spPr>
          <p:txBody>
            <a:bodyPr lIns="0" tIns="0" rIns="0" bIns="0" rtlCol="0" anchor="t">
              <a:spAutoFit/>
            </a:bodyPr>
            <a:lstStyle/>
            <a:p>
              <a:pPr>
                <a:lnSpc>
                  <a:spcPts val="3640"/>
                </a:lnSpc>
              </a:pPr>
              <a:r>
                <a:rPr lang="en-US" sz="2600">
                  <a:solidFill>
                    <a:srgbClr val="101122"/>
                  </a:solidFill>
                  <a:latin typeface="Public Sans"/>
                </a:rPr>
                <a:t>Send it to us! We hope you learned something new.</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02109">
            <a:off x="11193746" y="-3812596"/>
            <a:ext cx="10792918" cy="8229600"/>
          </a:xfrm>
          <a:prstGeom prst="rect">
            <a:avLst/>
          </a:prstGeom>
        </p:spPr>
      </p:pic>
      <p:grpSp>
        <p:nvGrpSpPr>
          <p:cNvPr id="3" name="Group 3"/>
          <p:cNvGrpSpPr/>
          <p:nvPr/>
        </p:nvGrpSpPr>
        <p:grpSpPr>
          <a:xfrm>
            <a:off x="1870795" y="2117193"/>
            <a:ext cx="6197831" cy="3610298"/>
            <a:chOff x="0" y="0"/>
            <a:chExt cx="8263774" cy="4813730"/>
          </a:xfrm>
        </p:grpSpPr>
        <p:sp>
          <p:nvSpPr>
            <p:cNvPr id="4" name="TextBox 4"/>
            <p:cNvSpPr txBox="1"/>
            <p:nvPr/>
          </p:nvSpPr>
          <p:spPr>
            <a:xfrm>
              <a:off x="0" y="-19050"/>
              <a:ext cx="8263774" cy="2838450"/>
            </a:xfrm>
            <a:prstGeom prst="rect">
              <a:avLst/>
            </a:prstGeom>
          </p:spPr>
          <p:txBody>
            <a:bodyPr lIns="0" tIns="0" rIns="0" bIns="0" rtlCol="0" anchor="t">
              <a:spAutoFit/>
            </a:bodyPr>
            <a:lstStyle/>
            <a:p>
              <a:pPr>
                <a:lnSpc>
                  <a:spcPts val="8400"/>
                </a:lnSpc>
              </a:pPr>
              <a:r>
                <a:rPr lang="en-US" sz="7000">
                  <a:solidFill>
                    <a:srgbClr val="B171E7"/>
                  </a:solidFill>
                  <a:latin typeface="Public Sans Bold"/>
                </a:rPr>
                <a:t>Presentation Highlights</a:t>
              </a:r>
            </a:p>
          </p:txBody>
        </p:sp>
        <p:sp>
          <p:nvSpPr>
            <p:cNvPr id="5" name="TextBox 5"/>
            <p:cNvSpPr txBox="1"/>
            <p:nvPr/>
          </p:nvSpPr>
          <p:spPr>
            <a:xfrm>
              <a:off x="0" y="3356829"/>
              <a:ext cx="6764642" cy="1456902"/>
            </a:xfrm>
            <a:prstGeom prst="rect">
              <a:avLst/>
            </a:prstGeom>
          </p:spPr>
          <p:txBody>
            <a:bodyPr lIns="0" tIns="0" rIns="0" bIns="0" rtlCol="0" anchor="t">
              <a:spAutoFit/>
            </a:bodyPr>
            <a:lstStyle/>
            <a:p>
              <a:pPr>
                <a:lnSpc>
                  <a:spcPts val="4480"/>
                </a:lnSpc>
              </a:pPr>
              <a:r>
                <a:rPr lang="en-US" sz="3200">
                  <a:solidFill>
                    <a:srgbClr val="101122"/>
                  </a:solidFill>
                  <a:latin typeface="Public Sans"/>
                </a:rPr>
                <a:t>Key points we will be discussing:</a:t>
              </a:r>
            </a:p>
          </p:txBody>
        </p:sp>
      </p:grpSp>
      <p:sp>
        <p:nvSpPr>
          <p:cNvPr id="6" name="TextBox 6"/>
          <p:cNvSpPr txBox="1"/>
          <p:nvPr/>
        </p:nvSpPr>
        <p:spPr>
          <a:xfrm>
            <a:off x="7730405" y="6517225"/>
            <a:ext cx="8686800" cy="2472055"/>
          </a:xfrm>
          <a:prstGeom prst="rect">
            <a:avLst/>
          </a:prstGeom>
        </p:spPr>
        <p:txBody>
          <a:bodyPr lIns="0" tIns="0" rIns="0" bIns="0" rtlCol="0" anchor="t">
            <a:spAutoFit/>
          </a:bodyPr>
          <a:lstStyle/>
          <a:p>
            <a:pPr marL="604520" lvl="1" indent="-302260">
              <a:lnSpc>
                <a:spcPts val="3919"/>
              </a:lnSpc>
              <a:buFont typeface="Arial"/>
              <a:buChar char="•"/>
            </a:pPr>
            <a:r>
              <a:rPr lang="en-US" sz="2800">
                <a:solidFill>
                  <a:srgbClr val="101122"/>
                </a:solidFill>
                <a:latin typeface="Public Sans"/>
              </a:rPr>
              <a:t>How technology has changed the way we shop</a:t>
            </a:r>
          </a:p>
          <a:p>
            <a:pPr marL="604520" lvl="1" indent="-302260">
              <a:lnSpc>
                <a:spcPts val="3919"/>
              </a:lnSpc>
              <a:buFont typeface="Arial"/>
              <a:buChar char="•"/>
            </a:pPr>
            <a:r>
              <a:rPr lang="en-US" sz="2800">
                <a:solidFill>
                  <a:srgbClr val="101122"/>
                </a:solidFill>
                <a:latin typeface="Public Sans"/>
              </a:rPr>
              <a:t>Life with and without online shopping</a:t>
            </a:r>
          </a:p>
          <a:p>
            <a:pPr marL="604520" lvl="1" indent="-302260">
              <a:lnSpc>
                <a:spcPts val="3919"/>
              </a:lnSpc>
              <a:buFont typeface="Arial"/>
              <a:buChar char="•"/>
            </a:pPr>
            <a:r>
              <a:rPr lang="en-US" sz="2800">
                <a:solidFill>
                  <a:srgbClr val="101122"/>
                </a:solidFill>
                <a:latin typeface="Public Sans"/>
              </a:rPr>
              <a:t>The ease of setting up an online shop</a:t>
            </a:r>
          </a:p>
          <a:p>
            <a:pPr marL="604520" lvl="1" indent="-302260">
              <a:lnSpc>
                <a:spcPts val="3919"/>
              </a:lnSpc>
              <a:buFont typeface="Arial"/>
              <a:buChar char="•"/>
            </a:pPr>
            <a:r>
              <a:rPr lang="en-US" sz="2800">
                <a:solidFill>
                  <a:srgbClr val="101122"/>
                </a:solidFill>
                <a:latin typeface="Public Sans"/>
              </a:rPr>
              <a:t>The importance of cybersecurity</a:t>
            </a:r>
          </a:p>
          <a:p>
            <a:pPr marL="604520" lvl="1" indent="-302260">
              <a:lnSpc>
                <a:spcPts val="3919"/>
              </a:lnSpc>
              <a:buFont typeface="Arial"/>
              <a:buChar char="•"/>
            </a:pPr>
            <a:r>
              <a:rPr lang="en-US" sz="2800">
                <a:solidFill>
                  <a:srgbClr val="101122"/>
                </a:solidFill>
                <a:latin typeface="Public Sans"/>
              </a:rPr>
              <a:t>The benefits tech brings to sellers and buyers</a:t>
            </a:r>
          </a:p>
        </p:txBody>
      </p:sp>
      <p:pic>
        <p:nvPicPr>
          <p:cNvPr id="7" name="Picture 7"/>
          <p:cNvPicPr>
            <a:picLocks noChangeAspect="1"/>
          </p:cNvPicPr>
          <p:nvPr/>
        </p:nvPicPr>
        <p:blipFill>
          <a:blip r:embed="rId2"/>
          <a:srcRect t="54166" r="75688"/>
          <a:stretch>
            <a:fillRect/>
          </a:stretch>
        </p:blipFill>
        <p:spPr>
          <a:xfrm rot="-708138">
            <a:off x="-985840" y="7716817"/>
            <a:ext cx="2623887" cy="37719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261881">
            <a:off x="-124587" y="5591774"/>
            <a:ext cx="7725537" cy="8229600"/>
          </a:xfrm>
          <a:prstGeom prst="rect">
            <a:avLst/>
          </a:prstGeom>
        </p:spPr>
      </p:pic>
      <p:grpSp>
        <p:nvGrpSpPr>
          <p:cNvPr id="3" name="Group 3"/>
          <p:cNvGrpSpPr>
            <a:grpSpLocks noChangeAspect="1"/>
          </p:cNvGrpSpPr>
          <p:nvPr/>
        </p:nvGrpSpPr>
        <p:grpSpPr>
          <a:xfrm>
            <a:off x="2226922" y="1619785"/>
            <a:ext cx="3467797" cy="7047429"/>
            <a:chOff x="0" y="0"/>
            <a:chExt cx="5001260" cy="10163810"/>
          </a:xfrm>
        </p:grpSpPr>
        <p:sp>
          <p:nvSpPr>
            <p:cNvPr id="4" name="Freeform 4"/>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0" b="1"/>
              </a:stretch>
            </a:blipFill>
          </p:spPr>
        </p:sp>
        <p:sp>
          <p:nvSpPr>
            <p:cNvPr id="5" name="Freeform 5"/>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80879" t="2841" r="-81019" b="4693"/>
              </a:stretch>
            </a:blipFill>
          </p:spPr>
        </p:sp>
      </p:grpSp>
      <p:grpSp>
        <p:nvGrpSpPr>
          <p:cNvPr id="6" name="Group 6"/>
          <p:cNvGrpSpPr/>
          <p:nvPr/>
        </p:nvGrpSpPr>
        <p:grpSpPr>
          <a:xfrm>
            <a:off x="8515350" y="2178649"/>
            <a:ext cx="8077200" cy="5396302"/>
            <a:chOff x="0" y="0"/>
            <a:chExt cx="10769600" cy="7195069"/>
          </a:xfrm>
        </p:grpSpPr>
        <p:sp>
          <p:nvSpPr>
            <p:cNvPr id="7" name="TextBox 7"/>
            <p:cNvSpPr txBox="1"/>
            <p:nvPr/>
          </p:nvSpPr>
          <p:spPr>
            <a:xfrm>
              <a:off x="0" y="3260821"/>
              <a:ext cx="10769600" cy="3934248"/>
            </a:xfrm>
            <a:prstGeom prst="rect">
              <a:avLst/>
            </a:prstGeom>
          </p:spPr>
          <p:txBody>
            <a:bodyPr lIns="0" tIns="0" rIns="0" bIns="0" rtlCol="0" anchor="t">
              <a:spAutoFit/>
            </a:bodyPr>
            <a:lstStyle/>
            <a:p>
              <a:pPr>
                <a:lnSpc>
                  <a:spcPts val="3919"/>
                </a:lnSpc>
              </a:pPr>
              <a:r>
                <a:rPr lang="en-US" sz="2800">
                  <a:solidFill>
                    <a:srgbClr val="FEFFFD"/>
                  </a:solidFill>
                  <a:latin typeface="Public Sans"/>
                </a:rPr>
                <a:t>Gone are the days of going to malls, braving crowds, and walking through aisles for hours trying to find what we want. These steps have been replaced by a simple, fast, and convenient process that everyone can accomplish with access to the internet.</a:t>
              </a:r>
              <a:r>
                <a:rPr lang="en-US" sz="1200">
                  <a:solidFill>
                    <a:srgbClr val="FEFFFD"/>
                  </a:solidFill>
                  <a:latin typeface="Public Sans"/>
                </a:rPr>
                <a:t> </a:t>
              </a:r>
            </a:p>
          </p:txBody>
        </p:sp>
        <p:sp>
          <p:nvSpPr>
            <p:cNvPr id="8" name="TextBox 8"/>
            <p:cNvSpPr txBox="1"/>
            <p:nvPr/>
          </p:nvSpPr>
          <p:spPr>
            <a:xfrm>
              <a:off x="0" y="-104775"/>
              <a:ext cx="10769600" cy="2297642"/>
            </a:xfrm>
            <a:prstGeom prst="rect">
              <a:avLst/>
            </a:prstGeom>
          </p:spPr>
          <p:txBody>
            <a:bodyPr lIns="0" tIns="0" rIns="0" bIns="0" rtlCol="0" anchor="t">
              <a:spAutoFit/>
            </a:bodyPr>
            <a:lstStyle/>
            <a:p>
              <a:pPr>
                <a:lnSpc>
                  <a:spcPts val="7000"/>
                </a:lnSpc>
              </a:pPr>
              <a:r>
                <a:rPr lang="en-US" sz="5000">
                  <a:solidFill>
                    <a:srgbClr val="FEFFFD"/>
                  </a:solidFill>
                  <a:latin typeface="Public Sans"/>
                </a:rPr>
                <a:t>How technology has changed the way we shop</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248398">
            <a:off x="-2489454" y="3074497"/>
            <a:ext cx="4978908" cy="8229600"/>
          </a:xfrm>
          <a:prstGeom prst="rect">
            <a:avLst/>
          </a:prstGeom>
        </p:spPr>
      </p:pic>
      <p:pic>
        <p:nvPicPr>
          <p:cNvPr id="3" name="Picture 3"/>
          <p:cNvPicPr>
            <a:picLocks noChangeAspect="1"/>
          </p:cNvPicPr>
          <p:nvPr/>
        </p:nvPicPr>
        <p:blipFill>
          <a:blip r:embed="rId3"/>
          <a:srcRect/>
          <a:stretch>
            <a:fillRect/>
          </a:stretch>
        </p:blipFill>
        <p:spPr>
          <a:xfrm>
            <a:off x="1433457" y="1531889"/>
            <a:ext cx="558679" cy="557981"/>
          </a:xfrm>
          <a:prstGeom prst="rect">
            <a:avLst/>
          </a:prstGeom>
        </p:spPr>
      </p:pic>
      <p:sp>
        <p:nvSpPr>
          <p:cNvPr id="4" name="TextBox 4"/>
          <p:cNvSpPr txBox="1"/>
          <p:nvPr/>
        </p:nvSpPr>
        <p:spPr>
          <a:xfrm>
            <a:off x="4648200" y="4545714"/>
            <a:ext cx="5812570" cy="782320"/>
          </a:xfrm>
          <a:prstGeom prst="rect">
            <a:avLst/>
          </a:prstGeom>
        </p:spPr>
        <p:txBody>
          <a:bodyPr lIns="0" tIns="0" rIns="0" bIns="0" rtlCol="0" anchor="t">
            <a:spAutoFit/>
          </a:bodyPr>
          <a:lstStyle/>
          <a:p>
            <a:pPr marL="474980" lvl="1" indent="-237490">
              <a:lnSpc>
                <a:spcPts val="3079"/>
              </a:lnSpc>
              <a:buFont typeface="Arial"/>
              <a:buChar char="•"/>
            </a:pPr>
            <a:r>
              <a:rPr lang="en-US" sz="2200">
                <a:solidFill>
                  <a:srgbClr val="101122"/>
                </a:solidFill>
                <a:latin typeface="Public Sans"/>
              </a:rPr>
              <a:t>Having to deal with traffic and parking at grocery stores and malls</a:t>
            </a:r>
          </a:p>
        </p:txBody>
      </p:sp>
      <p:sp>
        <p:nvSpPr>
          <p:cNvPr id="5" name="TextBox 5"/>
          <p:cNvSpPr txBox="1"/>
          <p:nvPr/>
        </p:nvSpPr>
        <p:spPr>
          <a:xfrm>
            <a:off x="4648200" y="5838930"/>
            <a:ext cx="5812570" cy="782320"/>
          </a:xfrm>
          <a:prstGeom prst="rect">
            <a:avLst/>
          </a:prstGeom>
        </p:spPr>
        <p:txBody>
          <a:bodyPr lIns="0" tIns="0" rIns="0" bIns="0" rtlCol="0" anchor="t">
            <a:spAutoFit/>
          </a:bodyPr>
          <a:lstStyle/>
          <a:p>
            <a:pPr marL="474980" lvl="1" indent="-237490">
              <a:lnSpc>
                <a:spcPts val="3079"/>
              </a:lnSpc>
              <a:buFont typeface="Arial"/>
              <a:buChar char="•"/>
            </a:pPr>
            <a:r>
              <a:rPr lang="en-US" sz="2200">
                <a:solidFill>
                  <a:srgbClr val="101122"/>
                </a:solidFill>
                <a:latin typeface="Public Sans"/>
              </a:rPr>
              <a:t>Spending hours picking out the right piece of item</a:t>
            </a:r>
          </a:p>
        </p:txBody>
      </p:sp>
      <p:sp>
        <p:nvSpPr>
          <p:cNvPr id="6" name="TextBox 6"/>
          <p:cNvSpPr txBox="1"/>
          <p:nvPr/>
        </p:nvSpPr>
        <p:spPr>
          <a:xfrm>
            <a:off x="4648200" y="7132147"/>
            <a:ext cx="5812570" cy="782320"/>
          </a:xfrm>
          <a:prstGeom prst="rect">
            <a:avLst/>
          </a:prstGeom>
        </p:spPr>
        <p:txBody>
          <a:bodyPr lIns="0" tIns="0" rIns="0" bIns="0" rtlCol="0" anchor="t">
            <a:spAutoFit/>
          </a:bodyPr>
          <a:lstStyle/>
          <a:p>
            <a:pPr marL="474980" lvl="1" indent="-237490">
              <a:lnSpc>
                <a:spcPts val="3079"/>
              </a:lnSpc>
              <a:buFont typeface="Arial"/>
              <a:buChar char="•"/>
            </a:pPr>
            <a:r>
              <a:rPr lang="en-US" sz="2200">
                <a:solidFill>
                  <a:srgbClr val="101122"/>
                </a:solidFill>
                <a:latin typeface="Public Sans"/>
              </a:rPr>
              <a:t>Weaving through big crowds and lining up to pay for your purchase</a:t>
            </a:r>
          </a:p>
        </p:txBody>
      </p:sp>
      <p:sp>
        <p:nvSpPr>
          <p:cNvPr id="7" name="TextBox 7"/>
          <p:cNvSpPr txBox="1"/>
          <p:nvPr/>
        </p:nvSpPr>
        <p:spPr>
          <a:xfrm>
            <a:off x="11446730" y="4477197"/>
            <a:ext cx="5812570" cy="782320"/>
          </a:xfrm>
          <a:prstGeom prst="rect">
            <a:avLst/>
          </a:prstGeom>
        </p:spPr>
        <p:txBody>
          <a:bodyPr lIns="0" tIns="0" rIns="0" bIns="0" rtlCol="0" anchor="t">
            <a:spAutoFit/>
          </a:bodyPr>
          <a:lstStyle/>
          <a:p>
            <a:pPr marL="474980" lvl="1" indent="-237490">
              <a:lnSpc>
                <a:spcPts val="3079"/>
              </a:lnSpc>
              <a:buFont typeface="Arial"/>
              <a:buChar char="•"/>
            </a:pPr>
            <a:r>
              <a:rPr lang="en-US" sz="2200">
                <a:solidFill>
                  <a:srgbClr val="101122"/>
                </a:solidFill>
                <a:latin typeface="Public Sans"/>
              </a:rPr>
              <a:t>Being able to save time as it only takes a few clicks to visit online shops</a:t>
            </a:r>
          </a:p>
        </p:txBody>
      </p:sp>
      <p:sp>
        <p:nvSpPr>
          <p:cNvPr id="8" name="TextBox 8"/>
          <p:cNvSpPr txBox="1"/>
          <p:nvPr/>
        </p:nvSpPr>
        <p:spPr>
          <a:xfrm>
            <a:off x="11446730" y="5770413"/>
            <a:ext cx="5812570" cy="1172845"/>
          </a:xfrm>
          <a:prstGeom prst="rect">
            <a:avLst/>
          </a:prstGeom>
        </p:spPr>
        <p:txBody>
          <a:bodyPr lIns="0" tIns="0" rIns="0" bIns="0" rtlCol="0" anchor="t">
            <a:spAutoFit/>
          </a:bodyPr>
          <a:lstStyle/>
          <a:p>
            <a:pPr marL="474980" lvl="1" indent="-237490">
              <a:lnSpc>
                <a:spcPts val="3079"/>
              </a:lnSpc>
              <a:buFont typeface="Arial"/>
              <a:buChar char="•"/>
            </a:pPr>
            <a:r>
              <a:rPr lang="en-US" sz="2200">
                <a:solidFill>
                  <a:srgbClr val="101122"/>
                </a:solidFill>
                <a:latin typeface="Public Sans"/>
              </a:rPr>
              <a:t>Looking for items is made more accessible by well-designed online shops</a:t>
            </a:r>
          </a:p>
        </p:txBody>
      </p:sp>
      <p:sp>
        <p:nvSpPr>
          <p:cNvPr id="9" name="TextBox 9"/>
          <p:cNvSpPr txBox="1"/>
          <p:nvPr/>
        </p:nvSpPr>
        <p:spPr>
          <a:xfrm>
            <a:off x="11446730" y="7063630"/>
            <a:ext cx="5812570" cy="782320"/>
          </a:xfrm>
          <a:prstGeom prst="rect">
            <a:avLst/>
          </a:prstGeom>
        </p:spPr>
        <p:txBody>
          <a:bodyPr lIns="0" tIns="0" rIns="0" bIns="0" rtlCol="0" anchor="t">
            <a:spAutoFit/>
          </a:bodyPr>
          <a:lstStyle/>
          <a:p>
            <a:pPr marL="474980" lvl="1" indent="-237490">
              <a:lnSpc>
                <a:spcPts val="3079"/>
              </a:lnSpc>
              <a:buFont typeface="Arial"/>
              <a:buChar char="•"/>
            </a:pPr>
            <a:r>
              <a:rPr lang="en-US" sz="2200">
                <a:solidFill>
                  <a:srgbClr val="101122"/>
                </a:solidFill>
                <a:latin typeface="Public Sans"/>
              </a:rPr>
              <a:t>Paying for purchases using easier and safer means without having to use cash</a:t>
            </a:r>
          </a:p>
        </p:txBody>
      </p:sp>
      <p:sp>
        <p:nvSpPr>
          <p:cNvPr id="10" name="TextBox 10"/>
          <p:cNvSpPr txBox="1"/>
          <p:nvPr/>
        </p:nvSpPr>
        <p:spPr>
          <a:xfrm>
            <a:off x="4648200" y="1774621"/>
            <a:ext cx="5812570" cy="1749425"/>
          </a:xfrm>
          <a:prstGeom prst="rect">
            <a:avLst/>
          </a:prstGeom>
        </p:spPr>
        <p:txBody>
          <a:bodyPr lIns="0" tIns="0" rIns="0" bIns="0" rtlCol="0" anchor="t">
            <a:spAutoFit/>
          </a:bodyPr>
          <a:lstStyle/>
          <a:p>
            <a:pPr>
              <a:lnSpc>
                <a:spcPts val="7000"/>
              </a:lnSpc>
            </a:pPr>
            <a:r>
              <a:rPr lang="en-US" sz="5000">
                <a:solidFill>
                  <a:srgbClr val="B171E7"/>
                </a:solidFill>
                <a:latin typeface="Public Sans"/>
              </a:rPr>
              <a:t>Life Before Online Shopping</a:t>
            </a:r>
          </a:p>
        </p:txBody>
      </p:sp>
      <p:sp>
        <p:nvSpPr>
          <p:cNvPr id="11" name="TextBox 11"/>
          <p:cNvSpPr txBox="1"/>
          <p:nvPr/>
        </p:nvSpPr>
        <p:spPr>
          <a:xfrm>
            <a:off x="11446730" y="1706104"/>
            <a:ext cx="5812570" cy="1749425"/>
          </a:xfrm>
          <a:prstGeom prst="rect">
            <a:avLst/>
          </a:prstGeom>
        </p:spPr>
        <p:txBody>
          <a:bodyPr lIns="0" tIns="0" rIns="0" bIns="0" rtlCol="0" anchor="t">
            <a:spAutoFit/>
          </a:bodyPr>
          <a:lstStyle/>
          <a:p>
            <a:pPr>
              <a:lnSpc>
                <a:spcPts val="7000"/>
              </a:lnSpc>
            </a:pPr>
            <a:r>
              <a:rPr lang="en-US" sz="5000">
                <a:solidFill>
                  <a:srgbClr val="B171E7"/>
                </a:solidFill>
                <a:latin typeface="Public Sans"/>
              </a:rPr>
              <a:t>Life With Online Shopping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sp>
        <p:nvSpPr>
          <p:cNvPr id="2" name="AutoShape 2"/>
          <p:cNvSpPr/>
          <p:nvPr/>
        </p:nvSpPr>
        <p:spPr>
          <a:xfrm>
            <a:off x="6606593" y="0"/>
            <a:ext cx="11681407" cy="10287000"/>
          </a:xfrm>
          <a:prstGeom prst="rect">
            <a:avLst/>
          </a:prstGeom>
          <a:solidFill>
            <a:srgbClr val="FEFFFD"/>
          </a:solidFill>
        </p:spPr>
      </p:sp>
      <p:pic>
        <p:nvPicPr>
          <p:cNvPr id="3" name="Picture 3"/>
          <p:cNvPicPr>
            <a:picLocks noChangeAspect="1"/>
          </p:cNvPicPr>
          <p:nvPr/>
        </p:nvPicPr>
        <p:blipFill>
          <a:blip r:embed="rId2"/>
          <a:srcRect/>
          <a:stretch>
            <a:fillRect/>
          </a:stretch>
        </p:blipFill>
        <p:spPr>
          <a:xfrm rot="-4123142">
            <a:off x="-2034553" y="-1840161"/>
            <a:ext cx="4678707" cy="4892765"/>
          </a:xfrm>
          <a:prstGeom prst="rect">
            <a:avLst/>
          </a:prstGeom>
        </p:spPr>
      </p:pic>
      <p:pic>
        <p:nvPicPr>
          <p:cNvPr id="4" name="Picture 4"/>
          <p:cNvPicPr>
            <a:picLocks noChangeAspect="1"/>
          </p:cNvPicPr>
          <p:nvPr/>
        </p:nvPicPr>
        <p:blipFill>
          <a:blip r:embed="rId3"/>
          <a:srcRect/>
          <a:stretch>
            <a:fillRect/>
          </a:stretch>
        </p:blipFill>
        <p:spPr>
          <a:xfrm>
            <a:off x="4608822" y="6662420"/>
            <a:ext cx="2776342" cy="2595880"/>
          </a:xfrm>
          <a:prstGeom prst="rect">
            <a:avLst/>
          </a:prstGeom>
        </p:spPr>
      </p:pic>
      <p:sp>
        <p:nvSpPr>
          <p:cNvPr id="5" name="TextBox 5"/>
          <p:cNvSpPr txBox="1"/>
          <p:nvPr/>
        </p:nvSpPr>
        <p:spPr>
          <a:xfrm>
            <a:off x="8238635" y="1762601"/>
            <a:ext cx="1487858" cy="457835"/>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Step 1</a:t>
            </a:r>
          </a:p>
        </p:txBody>
      </p:sp>
      <p:grpSp>
        <p:nvGrpSpPr>
          <p:cNvPr id="6" name="Group 6"/>
          <p:cNvGrpSpPr/>
          <p:nvPr/>
        </p:nvGrpSpPr>
        <p:grpSpPr>
          <a:xfrm>
            <a:off x="10014914" y="1829276"/>
            <a:ext cx="7273450" cy="840105"/>
            <a:chOff x="0" y="0"/>
            <a:chExt cx="9697934" cy="1120140"/>
          </a:xfrm>
        </p:grpSpPr>
        <p:sp>
          <p:nvSpPr>
            <p:cNvPr id="7" name="TextBox 7"/>
            <p:cNvSpPr txBox="1"/>
            <p:nvPr/>
          </p:nvSpPr>
          <p:spPr>
            <a:xfrm>
              <a:off x="0" y="616797"/>
              <a:ext cx="9697934" cy="503343"/>
            </a:xfrm>
            <a:prstGeom prst="rect">
              <a:avLst/>
            </a:prstGeom>
          </p:spPr>
          <p:txBody>
            <a:bodyPr lIns="0" tIns="0" rIns="0" bIns="0" rtlCol="0" anchor="t">
              <a:spAutoFit/>
            </a:bodyPr>
            <a:lstStyle/>
            <a:p>
              <a:pPr>
                <a:lnSpc>
                  <a:spcPts val="3079"/>
                </a:lnSpc>
              </a:pPr>
              <a:r>
                <a:rPr lang="en-US" sz="2200">
                  <a:solidFill>
                    <a:srgbClr val="101122"/>
                  </a:solidFill>
                  <a:latin typeface="Public Sans"/>
                </a:rPr>
                <a:t>Use your brand as your domain name.</a:t>
              </a:r>
            </a:p>
          </p:txBody>
        </p:sp>
        <p:sp>
          <p:nvSpPr>
            <p:cNvPr id="8" name="TextBox 8"/>
            <p:cNvSpPr txBox="1"/>
            <p:nvPr/>
          </p:nvSpPr>
          <p:spPr>
            <a:xfrm>
              <a:off x="0" y="-66675"/>
              <a:ext cx="9697934" cy="588222"/>
            </a:xfrm>
            <a:prstGeom prst="rect">
              <a:avLst/>
            </a:prstGeom>
          </p:spPr>
          <p:txBody>
            <a:bodyPr lIns="0" tIns="0" rIns="0" bIns="0" rtlCol="0" anchor="t">
              <a:spAutoFit/>
            </a:bodyPr>
            <a:lstStyle/>
            <a:p>
              <a:pPr>
                <a:lnSpc>
                  <a:spcPts val="3640"/>
                </a:lnSpc>
              </a:pPr>
              <a:r>
                <a:rPr lang="en-US" sz="2600">
                  <a:solidFill>
                    <a:srgbClr val="B171E7"/>
                  </a:solidFill>
                  <a:latin typeface="Public Sans"/>
                </a:rPr>
                <a:t>Purchase a domain name</a:t>
              </a:r>
            </a:p>
          </p:txBody>
        </p:sp>
      </p:grpSp>
      <p:sp>
        <p:nvSpPr>
          <p:cNvPr id="9" name="TextBox 9"/>
          <p:cNvSpPr txBox="1"/>
          <p:nvPr/>
        </p:nvSpPr>
        <p:spPr>
          <a:xfrm>
            <a:off x="8238635" y="3148013"/>
            <a:ext cx="1487858" cy="457835"/>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Step 2</a:t>
            </a:r>
          </a:p>
        </p:txBody>
      </p:sp>
      <p:grpSp>
        <p:nvGrpSpPr>
          <p:cNvPr id="10" name="Group 10"/>
          <p:cNvGrpSpPr/>
          <p:nvPr/>
        </p:nvGrpSpPr>
        <p:grpSpPr>
          <a:xfrm>
            <a:off x="10014914" y="3214688"/>
            <a:ext cx="7273450" cy="1230630"/>
            <a:chOff x="0" y="0"/>
            <a:chExt cx="9697934" cy="1640840"/>
          </a:xfrm>
        </p:grpSpPr>
        <p:sp>
          <p:nvSpPr>
            <p:cNvPr id="11" name="TextBox 11"/>
            <p:cNvSpPr txBox="1"/>
            <p:nvPr/>
          </p:nvSpPr>
          <p:spPr>
            <a:xfrm>
              <a:off x="0" y="616797"/>
              <a:ext cx="9697934" cy="1024043"/>
            </a:xfrm>
            <a:prstGeom prst="rect">
              <a:avLst/>
            </a:prstGeom>
          </p:spPr>
          <p:txBody>
            <a:bodyPr lIns="0" tIns="0" rIns="0" bIns="0" rtlCol="0" anchor="t">
              <a:spAutoFit/>
            </a:bodyPr>
            <a:lstStyle/>
            <a:p>
              <a:pPr>
                <a:lnSpc>
                  <a:spcPts val="3079"/>
                </a:lnSpc>
              </a:pPr>
              <a:r>
                <a:rPr lang="en-US" sz="2200">
                  <a:solidFill>
                    <a:srgbClr val="101122"/>
                  </a:solidFill>
                  <a:latin typeface="Public Sans"/>
                </a:rPr>
                <a:t>Do your research to see which ones are reliable and trustworthy.</a:t>
              </a:r>
            </a:p>
          </p:txBody>
        </p:sp>
        <p:sp>
          <p:nvSpPr>
            <p:cNvPr id="12" name="TextBox 12"/>
            <p:cNvSpPr txBox="1"/>
            <p:nvPr/>
          </p:nvSpPr>
          <p:spPr>
            <a:xfrm>
              <a:off x="0" y="-66675"/>
              <a:ext cx="9697934" cy="588222"/>
            </a:xfrm>
            <a:prstGeom prst="rect">
              <a:avLst/>
            </a:prstGeom>
          </p:spPr>
          <p:txBody>
            <a:bodyPr lIns="0" tIns="0" rIns="0" bIns="0" rtlCol="0" anchor="t">
              <a:spAutoFit/>
            </a:bodyPr>
            <a:lstStyle/>
            <a:p>
              <a:pPr>
                <a:lnSpc>
                  <a:spcPts val="3640"/>
                </a:lnSpc>
              </a:pPr>
              <a:r>
                <a:rPr lang="en-US" sz="2600">
                  <a:solidFill>
                    <a:srgbClr val="B171E7"/>
                  </a:solidFill>
                  <a:latin typeface="Public Sans"/>
                </a:rPr>
                <a:t>Choose a secure e-commerce service</a:t>
              </a:r>
            </a:p>
          </p:txBody>
        </p:sp>
      </p:grpSp>
      <p:sp>
        <p:nvSpPr>
          <p:cNvPr id="13" name="TextBox 13"/>
          <p:cNvSpPr txBox="1"/>
          <p:nvPr/>
        </p:nvSpPr>
        <p:spPr>
          <a:xfrm>
            <a:off x="8238635" y="4819174"/>
            <a:ext cx="1487858" cy="457835"/>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Step 3</a:t>
            </a:r>
          </a:p>
        </p:txBody>
      </p:sp>
      <p:grpSp>
        <p:nvGrpSpPr>
          <p:cNvPr id="14" name="Group 14"/>
          <p:cNvGrpSpPr/>
          <p:nvPr/>
        </p:nvGrpSpPr>
        <p:grpSpPr>
          <a:xfrm>
            <a:off x="10014914" y="4885849"/>
            <a:ext cx="7273450" cy="840105"/>
            <a:chOff x="0" y="0"/>
            <a:chExt cx="9697934" cy="1120140"/>
          </a:xfrm>
        </p:grpSpPr>
        <p:sp>
          <p:nvSpPr>
            <p:cNvPr id="15" name="TextBox 15"/>
            <p:cNvSpPr txBox="1"/>
            <p:nvPr/>
          </p:nvSpPr>
          <p:spPr>
            <a:xfrm>
              <a:off x="0" y="616797"/>
              <a:ext cx="9697934" cy="503343"/>
            </a:xfrm>
            <a:prstGeom prst="rect">
              <a:avLst/>
            </a:prstGeom>
          </p:spPr>
          <p:txBody>
            <a:bodyPr lIns="0" tIns="0" rIns="0" bIns="0" rtlCol="0" anchor="t">
              <a:spAutoFit/>
            </a:bodyPr>
            <a:lstStyle/>
            <a:p>
              <a:pPr>
                <a:lnSpc>
                  <a:spcPts val="3079"/>
                </a:lnSpc>
              </a:pPr>
              <a:r>
                <a:rPr lang="en-US" sz="2200">
                  <a:solidFill>
                    <a:srgbClr val="101122"/>
                  </a:solidFill>
                  <a:latin typeface="Public Sans"/>
                </a:rPr>
                <a:t>Gain the trust of your customers.</a:t>
              </a:r>
            </a:p>
          </p:txBody>
        </p:sp>
        <p:sp>
          <p:nvSpPr>
            <p:cNvPr id="16" name="TextBox 16"/>
            <p:cNvSpPr txBox="1"/>
            <p:nvPr/>
          </p:nvSpPr>
          <p:spPr>
            <a:xfrm>
              <a:off x="0" y="-66675"/>
              <a:ext cx="9697934" cy="588222"/>
            </a:xfrm>
            <a:prstGeom prst="rect">
              <a:avLst/>
            </a:prstGeom>
          </p:spPr>
          <p:txBody>
            <a:bodyPr lIns="0" tIns="0" rIns="0" bIns="0" rtlCol="0" anchor="t">
              <a:spAutoFit/>
            </a:bodyPr>
            <a:lstStyle/>
            <a:p>
              <a:pPr>
                <a:lnSpc>
                  <a:spcPts val="3640"/>
                </a:lnSpc>
              </a:pPr>
              <a:r>
                <a:rPr lang="en-US" sz="2600">
                  <a:solidFill>
                    <a:srgbClr val="B171E7"/>
                  </a:solidFill>
                  <a:latin typeface="Public Sans"/>
                </a:rPr>
                <a:t>Get a secure SSL certificate</a:t>
              </a:r>
            </a:p>
          </p:txBody>
        </p:sp>
      </p:grpSp>
      <p:sp>
        <p:nvSpPr>
          <p:cNvPr id="17" name="TextBox 17"/>
          <p:cNvSpPr txBox="1"/>
          <p:nvPr/>
        </p:nvSpPr>
        <p:spPr>
          <a:xfrm>
            <a:off x="8238635" y="6204585"/>
            <a:ext cx="1487858" cy="457835"/>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Step 4</a:t>
            </a:r>
          </a:p>
        </p:txBody>
      </p:sp>
      <p:grpSp>
        <p:nvGrpSpPr>
          <p:cNvPr id="18" name="Group 18"/>
          <p:cNvGrpSpPr/>
          <p:nvPr/>
        </p:nvGrpSpPr>
        <p:grpSpPr>
          <a:xfrm>
            <a:off x="10014914" y="6271260"/>
            <a:ext cx="7273450" cy="840105"/>
            <a:chOff x="0" y="0"/>
            <a:chExt cx="9697934" cy="1120140"/>
          </a:xfrm>
        </p:grpSpPr>
        <p:sp>
          <p:nvSpPr>
            <p:cNvPr id="19" name="TextBox 19"/>
            <p:cNvSpPr txBox="1"/>
            <p:nvPr/>
          </p:nvSpPr>
          <p:spPr>
            <a:xfrm>
              <a:off x="0" y="616797"/>
              <a:ext cx="9697934" cy="503343"/>
            </a:xfrm>
            <a:prstGeom prst="rect">
              <a:avLst/>
            </a:prstGeom>
          </p:spPr>
          <p:txBody>
            <a:bodyPr lIns="0" tIns="0" rIns="0" bIns="0" rtlCol="0" anchor="t">
              <a:spAutoFit/>
            </a:bodyPr>
            <a:lstStyle/>
            <a:p>
              <a:pPr>
                <a:lnSpc>
                  <a:spcPts val="3079"/>
                </a:lnSpc>
              </a:pPr>
              <a:r>
                <a:rPr lang="en-US" sz="2200">
                  <a:solidFill>
                    <a:srgbClr val="101122"/>
                  </a:solidFill>
                  <a:latin typeface="Public Sans"/>
                </a:rPr>
                <a:t>Manage payments wisely.</a:t>
              </a:r>
            </a:p>
          </p:txBody>
        </p:sp>
        <p:sp>
          <p:nvSpPr>
            <p:cNvPr id="20" name="TextBox 20"/>
            <p:cNvSpPr txBox="1"/>
            <p:nvPr/>
          </p:nvSpPr>
          <p:spPr>
            <a:xfrm>
              <a:off x="0" y="-66675"/>
              <a:ext cx="9697934" cy="588222"/>
            </a:xfrm>
            <a:prstGeom prst="rect">
              <a:avLst/>
            </a:prstGeom>
          </p:spPr>
          <p:txBody>
            <a:bodyPr lIns="0" tIns="0" rIns="0" bIns="0" rtlCol="0" anchor="t">
              <a:spAutoFit/>
            </a:bodyPr>
            <a:lstStyle/>
            <a:p>
              <a:pPr>
                <a:lnSpc>
                  <a:spcPts val="3640"/>
                </a:lnSpc>
              </a:pPr>
              <a:r>
                <a:rPr lang="en-US" sz="2600">
                  <a:solidFill>
                    <a:srgbClr val="B171E7"/>
                  </a:solidFill>
                  <a:latin typeface="Public Sans"/>
                </a:rPr>
                <a:t>Find an internet merchant account</a:t>
              </a:r>
            </a:p>
          </p:txBody>
        </p:sp>
      </p:grpSp>
      <p:sp>
        <p:nvSpPr>
          <p:cNvPr id="21" name="TextBox 21"/>
          <p:cNvSpPr txBox="1"/>
          <p:nvPr/>
        </p:nvSpPr>
        <p:spPr>
          <a:xfrm>
            <a:off x="8238635" y="7550944"/>
            <a:ext cx="1487858" cy="457835"/>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Step 5</a:t>
            </a:r>
          </a:p>
        </p:txBody>
      </p:sp>
      <p:grpSp>
        <p:nvGrpSpPr>
          <p:cNvPr id="22" name="Group 22"/>
          <p:cNvGrpSpPr/>
          <p:nvPr/>
        </p:nvGrpSpPr>
        <p:grpSpPr>
          <a:xfrm>
            <a:off x="10014914" y="7617619"/>
            <a:ext cx="7273450" cy="840105"/>
            <a:chOff x="0" y="0"/>
            <a:chExt cx="9697934" cy="1120140"/>
          </a:xfrm>
        </p:grpSpPr>
        <p:sp>
          <p:nvSpPr>
            <p:cNvPr id="23" name="TextBox 23"/>
            <p:cNvSpPr txBox="1"/>
            <p:nvPr/>
          </p:nvSpPr>
          <p:spPr>
            <a:xfrm>
              <a:off x="0" y="616797"/>
              <a:ext cx="9697934" cy="503343"/>
            </a:xfrm>
            <a:prstGeom prst="rect">
              <a:avLst/>
            </a:prstGeom>
          </p:spPr>
          <p:txBody>
            <a:bodyPr lIns="0" tIns="0" rIns="0" bIns="0" rtlCol="0" anchor="t">
              <a:spAutoFit/>
            </a:bodyPr>
            <a:lstStyle/>
            <a:p>
              <a:pPr>
                <a:lnSpc>
                  <a:spcPts val="3079"/>
                </a:lnSpc>
              </a:pPr>
              <a:r>
                <a:rPr lang="en-US" sz="2200">
                  <a:solidFill>
                    <a:srgbClr val="101122"/>
                  </a:solidFill>
                  <a:latin typeface="Public Sans"/>
                </a:rPr>
                <a:t>Choose what's most convenient and reliable.</a:t>
              </a:r>
            </a:p>
          </p:txBody>
        </p:sp>
        <p:sp>
          <p:nvSpPr>
            <p:cNvPr id="24" name="TextBox 24"/>
            <p:cNvSpPr txBox="1"/>
            <p:nvPr/>
          </p:nvSpPr>
          <p:spPr>
            <a:xfrm>
              <a:off x="0" y="-66675"/>
              <a:ext cx="9697934" cy="588222"/>
            </a:xfrm>
            <a:prstGeom prst="rect">
              <a:avLst/>
            </a:prstGeom>
          </p:spPr>
          <p:txBody>
            <a:bodyPr lIns="0" tIns="0" rIns="0" bIns="0" rtlCol="0" anchor="t">
              <a:spAutoFit/>
            </a:bodyPr>
            <a:lstStyle/>
            <a:p>
              <a:pPr>
                <a:lnSpc>
                  <a:spcPts val="3640"/>
                </a:lnSpc>
              </a:pPr>
              <a:r>
                <a:rPr lang="en-US" sz="2600">
                  <a:solidFill>
                    <a:srgbClr val="B171E7"/>
                  </a:solidFill>
                  <a:latin typeface="Public Sans"/>
                </a:rPr>
                <a:t>Select a payment service provider</a:t>
              </a:r>
            </a:p>
          </p:txBody>
        </p:sp>
      </p:grpSp>
      <p:sp>
        <p:nvSpPr>
          <p:cNvPr id="25" name="TextBox 25"/>
          <p:cNvSpPr txBox="1"/>
          <p:nvPr/>
        </p:nvSpPr>
        <p:spPr>
          <a:xfrm>
            <a:off x="1292469" y="3773487"/>
            <a:ext cx="4310564" cy="2635250"/>
          </a:xfrm>
          <a:prstGeom prst="rect">
            <a:avLst/>
          </a:prstGeom>
        </p:spPr>
        <p:txBody>
          <a:bodyPr lIns="0" tIns="0" rIns="0" bIns="0" rtlCol="0" anchor="t">
            <a:spAutoFit/>
          </a:bodyPr>
          <a:lstStyle/>
          <a:p>
            <a:pPr>
              <a:lnSpc>
                <a:spcPts val="7000"/>
              </a:lnSpc>
            </a:pPr>
            <a:r>
              <a:rPr lang="en-US" sz="5000">
                <a:solidFill>
                  <a:srgbClr val="FEFFFD"/>
                </a:solidFill>
                <a:latin typeface="Public Sans"/>
              </a:rPr>
              <a:t>The ease of setting up an online shop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4197" y="2221338"/>
            <a:ext cx="6219086" cy="5844324"/>
            <a:chOff x="0" y="0"/>
            <a:chExt cx="8292114" cy="7792432"/>
          </a:xfrm>
        </p:grpSpPr>
        <p:sp>
          <p:nvSpPr>
            <p:cNvPr id="3" name="TextBox 3"/>
            <p:cNvSpPr txBox="1"/>
            <p:nvPr/>
          </p:nvSpPr>
          <p:spPr>
            <a:xfrm>
              <a:off x="6080960" y="-47625"/>
              <a:ext cx="755273" cy="727098"/>
            </a:xfrm>
            <a:prstGeom prst="rect">
              <a:avLst/>
            </a:prstGeom>
          </p:spPr>
          <p:txBody>
            <a:bodyPr lIns="0" tIns="0" rIns="0" bIns="0" rtlCol="0" anchor="t">
              <a:spAutoFit/>
            </a:bodyPr>
            <a:lstStyle/>
            <a:p>
              <a:pPr algn="ctr">
                <a:lnSpc>
                  <a:spcPts val="2203"/>
                </a:lnSpc>
              </a:pPr>
              <a:r>
                <a:rPr lang="en-US" sz="1573">
                  <a:solidFill>
                    <a:srgbClr val="101122"/>
                  </a:solidFill>
                  <a:latin typeface="Public Sans Bold"/>
                </a:rPr>
                <a:t>Item 1</a:t>
              </a:r>
            </a:p>
            <a:p>
              <a:pPr algn="ctr">
                <a:lnSpc>
                  <a:spcPts val="2203"/>
                </a:lnSpc>
              </a:pPr>
              <a:r>
                <a:rPr lang="en-US" sz="1573">
                  <a:solidFill>
                    <a:srgbClr val="101122"/>
                  </a:solidFill>
                  <a:latin typeface="Public Sans Bold"/>
                </a:rPr>
                <a:t>20%</a:t>
              </a:r>
            </a:p>
          </p:txBody>
        </p:sp>
        <p:sp>
          <p:nvSpPr>
            <p:cNvPr id="4" name="TextBox 4"/>
            <p:cNvSpPr txBox="1"/>
            <p:nvPr/>
          </p:nvSpPr>
          <p:spPr>
            <a:xfrm>
              <a:off x="7481806" y="4348426"/>
              <a:ext cx="810308" cy="727098"/>
            </a:xfrm>
            <a:prstGeom prst="rect">
              <a:avLst/>
            </a:prstGeom>
          </p:spPr>
          <p:txBody>
            <a:bodyPr lIns="0" tIns="0" rIns="0" bIns="0" rtlCol="0" anchor="t">
              <a:spAutoFit/>
            </a:bodyPr>
            <a:lstStyle/>
            <a:p>
              <a:pPr algn="ctr">
                <a:lnSpc>
                  <a:spcPts val="2203"/>
                </a:lnSpc>
              </a:pPr>
              <a:r>
                <a:rPr lang="en-US" sz="1573">
                  <a:solidFill>
                    <a:srgbClr val="101122"/>
                  </a:solidFill>
                  <a:latin typeface="Public Sans Bold"/>
                </a:rPr>
                <a:t>Item 2</a:t>
              </a:r>
            </a:p>
            <a:p>
              <a:pPr algn="ctr">
                <a:lnSpc>
                  <a:spcPts val="2203"/>
                </a:lnSpc>
              </a:pPr>
              <a:r>
                <a:rPr lang="en-US" sz="1573">
                  <a:solidFill>
                    <a:srgbClr val="101122"/>
                  </a:solidFill>
                  <a:latin typeface="Public Sans Bold"/>
                </a:rPr>
                <a:t>20%</a:t>
              </a:r>
            </a:p>
          </p:txBody>
        </p:sp>
        <p:sp>
          <p:nvSpPr>
            <p:cNvPr id="5" name="TextBox 5"/>
            <p:cNvSpPr txBox="1"/>
            <p:nvPr/>
          </p:nvSpPr>
          <p:spPr>
            <a:xfrm>
              <a:off x="3738268" y="7065335"/>
              <a:ext cx="818375" cy="727098"/>
            </a:xfrm>
            <a:prstGeom prst="rect">
              <a:avLst/>
            </a:prstGeom>
          </p:spPr>
          <p:txBody>
            <a:bodyPr lIns="0" tIns="0" rIns="0" bIns="0" rtlCol="0" anchor="t">
              <a:spAutoFit/>
            </a:bodyPr>
            <a:lstStyle/>
            <a:p>
              <a:pPr algn="ctr">
                <a:lnSpc>
                  <a:spcPts val="2203"/>
                </a:lnSpc>
              </a:pPr>
              <a:r>
                <a:rPr lang="en-US" sz="1573">
                  <a:solidFill>
                    <a:srgbClr val="101122"/>
                  </a:solidFill>
                  <a:latin typeface="Public Sans Bold"/>
                </a:rPr>
                <a:t>Item 3</a:t>
              </a:r>
            </a:p>
            <a:p>
              <a:pPr algn="ctr">
                <a:lnSpc>
                  <a:spcPts val="2203"/>
                </a:lnSpc>
              </a:pPr>
              <a:r>
                <a:rPr lang="en-US" sz="1573">
                  <a:solidFill>
                    <a:srgbClr val="101122"/>
                  </a:solidFill>
                  <a:latin typeface="Public Sans Bold"/>
                </a:rPr>
                <a:t>20%</a:t>
              </a:r>
            </a:p>
          </p:txBody>
        </p:sp>
        <p:sp>
          <p:nvSpPr>
            <p:cNvPr id="6" name="TextBox 6"/>
            <p:cNvSpPr txBox="1"/>
            <p:nvPr/>
          </p:nvSpPr>
          <p:spPr>
            <a:xfrm>
              <a:off x="0" y="4348426"/>
              <a:ext cx="815903" cy="727098"/>
            </a:xfrm>
            <a:prstGeom prst="rect">
              <a:avLst/>
            </a:prstGeom>
          </p:spPr>
          <p:txBody>
            <a:bodyPr lIns="0" tIns="0" rIns="0" bIns="0" rtlCol="0" anchor="t">
              <a:spAutoFit/>
            </a:bodyPr>
            <a:lstStyle/>
            <a:p>
              <a:pPr algn="ctr">
                <a:lnSpc>
                  <a:spcPts val="2203"/>
                </a:lnSpc>
              </a:pPr>
              <a:r>
                <a:rPr lang="en-US" sz="1573">
                  <a:solidFill>
                    <a:srgbClr val="101122"/>
                  </a:solidFill>
                  <a:latin typeface="Public Sans Bold"/>
                </a:rPr>
                <a:t>Item 4</a:t>
              </a:r>
            </a:p>
            <a:p>
              <a:pPr algn="ctr">
                <a:lnSpc>
                  <a:spcPts val="2203"/>
                </a:lnSpc>
              </a:pPr>
              <a:r>
                <a:rPr lang="en-US" sz="1573">
                  <a:solidFill>
                    <a:srgbClr val="101122"/>
                  </a:solidFill>
                  <a:latin typeface="Public Sans Bold"/>
                </a:rPr>
                <a:t>20%</a:t>
              </a:r>
            </a:p>
          </p:txBody>
        </p:sp>
        <p:sp>
          <p:nvSpPr>
            <p:cNvPr id="7" name="TextBox 7"/>
            <p:cNvSpPr txBox="1"/>
            <p:nvPr/>
          </p:nvSpPr>
          <p:spPr>
            <a:xfrm>
              <a:off x="1425826" y="-47625"/>
              <a:ext cx="820977" cy="727098"/>
            </a:xfrm>
            <a:prstGeom prst="rect">
              <a:avLst/>
            </a:prstGeom>
          </p:spPr>
          <p:txBody>
            <a:bodyPr lIns="0" tIns="0" rIns="0" bIns="0" rtlCol="0" anchor="t">
              <a:spAutoFit/>
            </a:bodyPr>
            <a:lstStyle/>
            <a:p>
              <a:pPr algn="ctr">
                <a:lnSpc>
                  <a:spcPts val="2203"/>
                </a:lnSpc>
              </a:pPr>
              <a:r>
                <a:rPr lang="en-US" sz="1573">
                  <a:solidFill>
                    <a:srgbClr val="101122"/>
                  </a:solidFill>
                  <a:latin typeface="Public Sans Bold"/>
                </a:rPr>
                <a:t>Item 5</a:t>
              </a:r>
            </a:p>
            <a:p>
              <a:pPr algn="ctr">
                <a:lnSpc>
                  <a:spcPts val="2203"/>
                </a:lnSpc>
              </a:pPr>
              <a:r>
                <a:rPr lang="en-US" sz="1573">
                  <a:solidFill>
                    <a:srgbClr val="101122"/>
                  </a:solidFill>
                  <a:latin typeface="Public Sans Bold"/>
                </a:rPr>
                <a:t>20%</a:t>
              </a:r>
            </a:p>
          </p:txBody>
        </p:sp>
        <p:grpSp>
          <p:nvGrpSpPr>
            <p:cNvPr id="8" name="Group 8"/>
            <p:cNvGrpSpPr>
              <a:grpSpLocks noChangeAspect="1"/>
            </p:cNvGrpSpPr>
            <p:nvPr/>
          </p:nvGrpSpPr>
          <p:grpSpPr>
            <a:xfrm>
              <a:off x="775074" y="148367"/>
              <a:ext cx="6744764" cy="6744764"/>
              <a:chOff x="0" y="0"/>
              <a:chExt cx="2540000" cy="2540000"/>
            </a:xfrm>
          </p:grpSpPr>
          <p:sp>
            <p:nvSpPr>
              <p:cNvPr id="9" name="Freeform 9"/>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B171E7"/>
              </a:solidFill>
            </p:spPr>
          </p:sp>
          <p:sp>
            <p:nvSpPr>
              <p:cNvPr id="10" name="Freeform 10"/>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7A9EFF"/>
              </a:solidFill>
            </p:spPr>
          </p:sp>
          <p:sp>
            <p:nvSpPr>
              <p:cNvPr id="11" name="Freeform 11"/>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00C4FF"/>
              </a:solidFill>
            </p:spPr>
          </p:sp>
          <p:sp>
            <p:nvSpPr>
              <p:cNvPr id="12" name="Freeform 12"/>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00E4FF"/>
              </a:solidFill>
            </p:spPr>
          </p:sp>
          <p:sp>
            <p:nvSpPr>
              <p:cNvPr id="13" name="Freeform 13"/>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00FFFF"/>
              </a:solidFill>
            </p:spPr>
          </p:sp>
        </p:grpSp>
      </p:grpSp>
      <p:pic>
        <p:nvPicPr>
          <p:cNvPr id="14" name="Picture 14"/>
          <p:cNvPicPr>
            <a:picLocks noChangeAspect="1"/>
          </p:cNvPicPr>
          <p:nvPr/>
        </p:nvPicPr>
        <p:blipFill>
          <a:blip r:embed="rId2"/>
          <a:srcRect/>
          <a:stretch>
            <a:fillRect/>
          </a:stretch>
        </p:blipFill>
        <p:spPr>
          <a:xfrm rot="-4757574">
            <a:off x="-766420" y="-3060929"/>
            <a:ext cx="3590240" cy="5934281"/>
          </a:xfrm>
          <a:prstGeom prst="rect">
            <a:avLst/>
          </a:prstGeom>
        </p:spPr>
      </p:pic>
      <p:pic>
        <p:nvPicPr>
          <p:cNvPr id="15" name="Picture 15"/>
          <p:cNvPicPr>
            <a:picLocks noChangeAspect="1"/>
          </p:cNvPicPr>
          <p:nvPr/>
        </p:nvPicPr>
        <p:blipFill>
          <a:blip r:embed="rId3"/>
          <a:srcRect t="24104" r="67346" b="21296"/>
          <a:stretch>
            <a:fillRect/>
          </a:stretch>
        </p:blipFill>
        <p:spPr>
          <a:xfrm>
            <a:off x="15471465" y="6678743"/>
            <a:ext cx="3232771" cy="4493317"/>
          </a:xfrm>
          <a:prstGeom prst="rect">
            <a:avLst/>
          </a:prstGeom>
        </p:spPr>
      </p:pic>
      <p:sp>
        <p:nvSpPr>
          <p:cNvPr id="16" name="TextBox 16"/>
          <p:cNvSpPr txBox="1"/>
          <p:nvPr/>
        </p:nvSpPr>
        <p:spPr>
          <a:xfrm>
            <a:off x="1363644" y="5100955"/>
            <a:ext cx="6272353" cy="547370"/>
          </a:xfrm>
          <a:prstGeom prst="rect">
            <a:avLst/>
          </a:prstGeom>
        </p:spPr>
        <p:txBody>
          <a:bodyPr lIns="0" tIns="0" rIns="0" bIns="0" rtlCol="0" anchor="t">
            <a:spAutoFit/>
          </a:bodyPr>
          <a:lstStyle/>
          <a:p>
            <a:pPr>
              <a:lnSpc>
                <a:spcPts val="4480"/>
              </a:lnSpc>
            </a:pPr>
            <a:r>
              <a:rPr lang="en-US" sz="3200">
                <a:solidFill>
                  <a:srgbClr val="101122"/>
                </a:solidFill>
                <a:latin typeface="Public Sans"/>
              </a:rPr>
              <a:t>As of January 2021</a:t>
            </a:r>
          </a:p>
        </p:txBody>
      </p:sp>
      <p:sp>
        <p:nvSpPr>
          <p:cNvPr id="17" name="TextBox 17"/>
          <p:cNvSpPr txBox="1"/>
          <p:nvPr/>
        </p:nvSpPr>
        <p:spPr>
          <a:xfrm>
            <a:off x="1363644" y="6063745"/>
            <a:ext cx="6272353" cy="1172845"/>
          </a:xfrm>
          <a:prstGeom prst="rect">
            <a:avLst/>
          </a:prstGeom>
        </p:spPr>
        <p:txBody>
          <a:bodyPr lIns="0" tIns="0" rIns="0" bIns="0" rtlCol="0" anchor="t">
            <a:spAutoFit/>
          </a:bodyPr>
          <a:lstStyle/>
          <a:p>
            <a:pPr>
              <a:lnSpc>
                <a:spcPts val="3079"/>
              </a:lnSpc>
            </a:pPr>
            <a:r>
              <a:rPr lang="en-US" sz="2200">
                <a:solidFill>
                  <a:srgbClr val="101122"/>
                </a:solidFill>
                <a:latin typeface="Public Sans"/>
              </a:rPr>
              <a:t>Consumer spending continues to rise on furniture, sporting equipment, and household supplies.</a:t>
            </a:r>
          </a:p>
        </p:txBody>
      </p:sp>
      <p:sp>
        <p:nvSpPr>
          <p:cNvPr id="18" name="TextBox 18"/>
          <p:cNvSpPr txBox="1"/>
          <p:nvPr/>
        </p:nvSpPr>
        <p:spPr>
          <a:xfrm>
            <a:off x="1363644" y="2945635"/>
            <a:ext cx="6863264" cy="1749425"/>
          </a:xfrm>
          <a:prstGeom prst="rect">
            <a:avLst/>
          </a:prstGeom>
        </p:spPr>
        <p:txBody>
          <a:bodyPr lIns="0" tIns="0" rIns="0" bIns="0" rtlCol="0" anchor="t">
            <a:spAutoFit/>
          </a:bodyPr>
          <a:lstStyle/>
          <a:p>
            <a:pPr>
              <a:lnSpc>
                <a:spcPts val="7000"/>
              </a:lnSpc>
            </a:pPr>
            <a:r>
              <a:rPr lang="en-US" sz="5000">
                <a:solidFill>
                  <a:srgbClr val="B171E7"/>
                </a:solidFill>
                <a:latin typeface="Public Sans"/>
              </a:rPr>
              <a:t>Revenue of Online Purchases by Industry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462338" y="5320385"/>
            <a:ext cx="5593925" cy="5708086"/>
          </a:xfrm>
          <a:prstGeom prst="rect">
            <a:avLst/>
          </a:prstGeom>
        </p:spPr>
      </p:pic>
      <p:pic>
        <p:nvPicPr>
          <p:cNvPr id="3" name="Picture 3"/>
          <p:cNvPicPr>
            <a:picLocks noChangeAspect="1"/>
          </p:cNvPicPr>
          <p:nvPr/>
        </p:nvPicPr>
        <p:blipFill>
          <a:blip r:embed="rId3"/>
          <a:srcRect/>
          <a:stretch>
            <a:fillRect/>
          </a:stretch>
        </p:blipFill>
        <p:spPr>
          <a:xfrm>
            <a:off x="2650884" y="8174428"/>
            <a:ext cx="1296110" cy="1083872"/>
          </a:xfrm>
          <a:prstGeom prst="rect">
            <a:avLst/>
          </a:prstGeom>
        </p:spPr>
      </p:pic>
      <p:pic>
        <p:nvPicPr>
          <p:cNvPr id="4" name="Picture 4"/>
          <p:cNvPicPr>
            <a:picLocks noChangeAspect="1"/>
          </p:cNvPicPr>
          <p:nvPr/>
        </p:nvPicPr>
        <p:blipFill>
          <a:blip r:embed="rId4"/>
          <a:srcRect/>
          <a:stretch>
            <a:fillRect/>
          </a:stretch>
        </p:blipFill>
        <p:spPr>
          <a:xfrm>
            <a:off x="1663712" y="-984728"/>
            <a:ext cx="4486113" cy="3689828"/>
          </a:xfrm>
          <a:prstGeom prst="rect">
            <a:avLst/>
          </a:prstGeom>
        </p:spPr>
      </p:pic>
      <p:sp>
        <p:nvSpPr>
          <p:cNvPr id="5" name="TextBox 5"/>
          <p:cNvSpPr txBox="1"/>
          <p:nvPr/>
        </p:nvSpPr>
        <p:spPr>
          <a:xfrm>
            <a:off x="2650884" y="4067175"/>
            <a:ext cx="12591638" cy="2133600"/>
          </a:xfrm>
          <a:prstGeom prst="rect">
            <a:avLst/>
          </a:prstGeom>
        </p:spPr>
        <p:txBody>
          <a:bodyPr lIns="0" tIns="0" rIns="0" bIns="0" rtlCol="0" anchor="t">
            <a:spAutoFit/>
          </a:bodyPr>
          <a:lstStyle/>
          <a:p>
            <a:pPr algn="ctr">
              <a:lnSpc>
                <a:spcPts val="8400"/>
              </a:lnSpc>
            </a:pPr>
            <a:r>
              <a:rPr lang="en-US" sz="7000">
                <a:solidFill>
                  <a:srgbClr val="FEFFFD"/>
                </a:solidFill>
                <a:latin typeface="Public Sans Bold"/>
              </a:rPr>
              <a:t>The Benefits Tech Brings to Sellers and Buyers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9066"/>
          <a:stretch>
            <a:fillRect/>
          </a:stretch>
        </p:blipFill>
        <p:spPr>
          <a:xfrm>
            <a:off x="14963042" y="4449274"/>
            <a:ext cx="5042521" cy="8229600"/>
          </a:xfrm>
          <a:prstGeom prst="rect">
            <a:avLst/>
          </a:prstGeom>
        </p:spPr>
      </p:pic>
      <p:pic>
        <p:nvPicPr>
          <p:cNvPr id="3" name="Picture 3"/>
          <p:cNvPicPr>
            <a:picLocks noChangeAspect="1"/>
          </p:cNvPicPr>
          <p:nvPr/>
        </p:nvPicPr>
        <p:blipFill>
          <a:blip r:embed="rId2"/>
          <a:srcRect l="53877"/>
          <a:stretch>
            <a:fillRect/>
          </a:stretch>
        </p:blipFill>
        <p:spPr>
          <a:xfrm>
            <a:off x="-784113" y="-1744174"/>
            <a:ext cx="4566271" cy="8229600"/>
          </a:xfrm>
          <a:prstGeom prst="rect">
            <a:avLst/>
          </a:prstGeom>
        </p:spPr>
      </p:pic>
      <p:pic>
        <p:nvPicPr>
          <p:cNvPr id="4" name="Picture 4"/>
          <p:cNvPicPr>
            <a:picLocks noChangeAspect="1"/>
          </p:cNvPicPr>
          <p:nvPr/>
        </p:nvPicPr>
        <p:blipFill>
          <a:blip r:embed="rId3"/>
          <a:srcRect/>
          <a:stretch>
            <a:fillRect/>
          </a:stretch>
        </p:blipFill>
        <p:spPr>
          <a:xfrm>
            <a:off x="16219242" y="5143500"/>
            <a:ext cx="1040058" cy="1084806"/>
          </a:xfrm>
          <a:prstGeom prst="rect">
            <a:avLst/>
          </a:prstGeom>
        </p:spPr>
      </p:pic>
      <p:grpSp>
        <p:nvGrpSpPr>
          <p:cNvPr id="5" name="Group 5"/>
          <p:cNvGrpSpPr/>
          <p:nvPr/>
        </p:nvGrpSpPr>
        <p:grpSpPr>
          <a:xfrm>
            <a:off x="7088076" y="2293715"/>
            <a:ext cx="8928007" cy="3519877"/>
            <a:chOff x="0" y="0"/>
            <a:chExt cx="11904009" cy="4693169"/>
          </a:xfrm>
        </p:grpSpPr>
        <p:sp>
          <p:nvSpPr>
            <p:cNvPr id="6" name="TextBox 6"/>
            <p:cNvSpPr txBox="1"/>
            <p:nvPr/>
          </p:nvSpPr>
          <p:spPr>
            <a:xfrm>
              <a:off x="0" y="2079721"/>
              <a:ext cx="11904009" cy="2613448"/>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marL="604519" lvl="1" indent="-302260">
                <a:lnSpc>
                  <a:spcPts val="3919"/>
                </a:lnSpc>
                <a:buFont typeface="Arial"/>
                <a:buChar char="•"/>
              </a:pPr>
              <a:r>
                <a:rPr lang="en-US" sz="2800">
                  <a:solidFill>
                    <a:srgbClr val="FEFFFD"/>
                  </a:solidFill>
                  <a:ea typeface="Public Sans"/>
                </a:rPr>
                <a:t>更加环保</a:t>
              </a:r>
            </a:p>
            <a:p>
              <a:pPr marL="604519" lvl="1" indent="-302260">
                <a:lnSpc>
                  <a:spcPts val="3919"/>
                </a:lnSpc>
                <a:buFont typeface="Arial"/>
                <a:buChar char="•"/>
              </a:pPr>
              <a:r>
                <a:rPr lang="en-US" sz="2799">
                  <a:solidFill>
                    <a:srgbClr val="FEFFFD"/>
                  </a:solidFill>
                  <a:ea typeface="Public Sans"/>
                </a:rPr>
                <a:t>更加快捷</a:t>
              </a:r>
            </a:p>
            <a:p>
              <a:pPr marL="604519" lvl="1" indent="-302260">
                <a:lnSpc>
                  <a:spcPts val="3919"/>
                </a:lnSpc>
                <a:buFont typeface="Arial"/>
                <a:buChar char="•"/>
              </a:pPr>
              <a:r>
                <a:rPr lang="en-US" sz="2799">
                  <a:solidFill>
                    <a:srgbClr val="FEFFFD"/>
                  </a:solidFill>
                  <a:ea typeface="Public Sans"/>
                </a:rPr>
                <a:t>更加严谨</a:t>
              </a:r>
            </a:p>
            <a:p>
              <a:pPr marL="604520" lvl="1" indent="-302260">
                <a:lnSpc>
                  <a:spcPts val="3919"/>
                </a:lnSpc>
                <a:buFont typeface="Arial"/>
                <a:buChar char="•"/>
              </a:pPr>
              <a:r>
                <a:rPr lang="en-US" sz="2799">
                  <a:solidFill>
                    <a:srgbClr val="FEFFFD"/>
                  </a:solidFill>
                  <a:ea typeface="Public Sans"/>
                </a:rPr>
                <a:t>更加统一</a:t>
              </a:r>
            </a:p>
          </p:txBody>
        </p:sp>
        <p:sp>
          <p:nvSpPr>
            <p:cNvPr id="7" name="TextBox 7"/>
            <p:cNvSpPr txBox="1"/>
            <p:nvPr/>
          </p:nvSpPr>
          <p:spPr>
            <a:xfrm>
              <a:off x="0" y="-104775"/>
              <a:ext cx="11904009" cy="1116542"/>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nSpc>
                  <a:spcPts val="7000"/>
                </a:lnSpc>
              </a:pPr>
              <a:r>
                <a:rPr lang="en-US" sz="5000" dirty="0" err="1">
                  <a:solidFill>
                    <a:srgbClr val="FEFFFD"/>
                  </a:solidFill>
                  <a:ea typeface="Public Sans"/>
                </a:rPr>
                <a:t>为什么需要好的论文评审系统</a:t>
              </a:r>
              <a:endParaRPr lang="en-US" sz="5000" dirty="0">
                <a:solidFill>
                  <a:srgbClr val="FEFFFD"/>
                </a:solidFill>
                <a:ea typeface="Public Sans"/>
              </a:endParaRPr>
            </a:p>
          </p:txBody>
        </p:sp>
      </p:grpSp>
      <p:pic>
        <p:nvPicPr>
          <p:cNvPr id="11" name="图片 10">
            <a:extLst>
              <a:ext uri="{FF2B5EF4-FFF2-40B4-BE49-F238E27FC236}">
                <a16:creationId xmlns:a16="http://schemas.microsoft.com/office/drawing/2014/main" id="{D822C6E6-CD66-4188-BCC9-EED21CBAF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38" y="4962525"/>
            <a:ext cx="7086600" cy="53244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587" r="22213"/>
          <a:stretch>
            <a:fillRect/>
          </a:stretch>
        </p:blipFill>
        <p:spPr>
          <a:xfrm>
            <a:off x="11315700" y="0"/>
            <a:ext cx="6972300" cy="10287000"/>
          </a:xfrm>
          <a:prstGeom prst="rect">
            <a:avLst/>
          </a:prstGeom>
        </p:spPr>
      </p:pic>
      <p:grpSp>
        <p:nvGrpSpPr>
          <p:cNvPr id="3" name="Group 3"/>
          <p:cNvGrpSpPr/>
          <p:nvPr/>
        </p:nvGrpSpPr>
        <p:grpSpPr>
          <a:xfrm>
            <a:off x="1311055" y="1614278"/>
            <a:ext cx="7375592" cy="7058443"/>
            <a:chOff x="0" y="0"/>
            <a:chExt cx="9834123" cy="9411258"/>
          </a:xfrm>
        </p:grpSpPr>
        <p:sp>
          <p:nvSpPr>
            <p:cNvPr id="4" name="TextBox 4"/>
            <p:cNvSpPr txBox="1"/>
            <p:nvPr/>
          </p:nvSpPr>
          <p:spPr>
            <a:xfrm>
              <a:off x="0" y="-19050"/>
              <a:ext cx="9834123" cy="2838450"/>
            </a:xfrm>
            <a:prstGeom prst="rect">
              <a:avLst/>
            </a:prstGeom>
          </p:spPr>
          <p:txBody>
            <a:bodyPr lIns="0" tIns="0" rIns="0" bIns="0" rtlCol="0" anchor="t">
              <a:spAutoFit/>
            </a:bodyPr>
            <a:lstStyle/>
            <a:p>
              <a:pPr>
                <a:lnSpc>
                  <a:spcPts val="8400"/>
                </a:lnSpc>
              </a:pPr>
              <a:r>
                <a:rPr lang="en-US" sz="7000">
                  <a:solidFill>
                    <a:srgbClr val="B171E7"/>
                  </a:solidFill>
                  <a:latin typeface="Public Sans Bold"/>
                </a:rPr>
                <a:t>The Importance of Cybersecurity</a:t>
              </a:r>
            </a:p>
          </p:txBody>
        </p:sp>
        <p:sp>
          <p:nvSpPr>
            <p:cNvPr id="5" name="TextBox 5"/>
            <p:cNvSpPr txBox="1"/>
            <p:nvPr/>
          </p:nvSpPr>
          <p:spPr>
            <a:xfrm>
              <a:off x="0" y="3575349"/>
              <a:ext cx="8938797" cy="1456902"/>
            </a:xfrm>
            <a:prstGeom prst="rect">
              <a:avLst/>
            </a:prstGeom>
          </p:spPr>
          <p:txBody>
            <a:bodyPr lIns="0" tIns="0" rIns="0" bIns="0" rtlCol="0" anchor="t">
              <a:spAutoFit/>
            </a:bodyPr>
            <a:lstStyle/>
            <a:p>
              <a:pPr>
                <a:lnSpc>
                  <a:spcPts val="4480"/>
                </a:lnSpc>
              </a:pPr>
              <a:r>
                <a:rPr lang="en-US" sz="3200">
                  <a:solidFill>
                    <a:srgbClr val="101122"/>
                  </a:solidFill>
                  <a:latin typeface="Public Sans"/>
                </a:rPr>
                <a:t>Without online safety, everything just crumbles down</a:t>
              </a:r>
            </a:p>
          </p:txBody>
        </p:sp>
        <p:sp>
          <p:nvSpPr>
            <p:cNvPr id="6" name="TextBox 6"/>
            <p:cNvSpPr txBox="1"/>
            <p:nvPr/>
          </p:nvSpPr>
          <p:spPr>
            <a:xfrm>
              <a:off x="0" y="5775036"/>
              <a:ext cx="8938797" cy="3636222"/>
            </a:xfrm>
            <a:prstGeom prst="rect">
              <a:avLst/>
            </a:prstGeom>
          </p:spPr>
          <p:txBody>
            <a:bodyPr lIns="0" tIns="0" rIns="0" bIns="0" rtlCol="0" anchor="t">
              <a:spAutoFit/>
            </a:bodyPr>
            <a:lstStyle/>
            <a:p>
              <a:pPr>
                <a:lnSpc>
                  <a:spcPts val="3640"/>
                </a:lnSpc>
              </a:pPr>
              <a:r>
                <a:rPr lang="en-US" sz="2600">
                  <a:solidFill>
                    <a:srgbClr val="101122"/>
                  </a:solidFill>
                  <a:latin typeface="Public Sans"/>
                </a:rPr>
                <a:t>Do everything necessary to create a safe and secure space for your online business, like investing in cybersecurity and other systems to protect your data. Doing so will help you and your consumers avoid cyber threats and any malicious attacks online.</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868259" y="-2265485"/>
            <a:ext cx="9224133" cy="6076398"/>
          </a:xfrm>
          <a:prstGeom prst="rect">
            <a:avLst/>
          </a:prstGeom>
        </p:spPr>
      </p:pic>
      <p:grpSp>
        <p:nvGrpSpPr>
          <p:cNvPr id="3" name="Group 3"/>
          <p:cNvGrpSpPr/>
          <p:nvPr/>
        </p:nvGrpSpPr>
        <p:grpSpPr>
          <a:xfrm>
            <a:off x="1028700" y="1849315"/>
            <a:ext cx="13456660" cy="1961598"/>
            <a:chOff x="0" y="0"/>
            <a:chExt cx="17942214" cy="2615464"/>
          </a:xfrm>
        </p:grpSpPr>
        <p:sp>
          <p:nvSpPr>
            <p:cNvPr id="4" name="TextBox 4"/>
            <p:cNvSpPr txBox="1"/>
            <p:nvPr/>
          </p:nvSpPr>
          <p:spPr>
            <a:xfrm>
              <a:off x="0" y="-19050"/>
              <a:ext cx="17942214" cy="1428750"/>
            </a:xfrm>
            <a:prstGeom prst="rect">
              <a:avLst/>
            </a:prstGeom>
          </p:spPr>
          <p:txBody>
            <a:bodyPr lIns="0" tIns="0" rIns="0" bIns="0" rtlCol="0" anchor="t">
              <a:spAutoFit/>
            </a:bodyPr>
            <a:lstStyle/>
            <a:p>
              <a:pPr>
                <a:lnSpc>
                  <a:spcPts val="8400"/>
                </a:lnSpc>
              </a:pPr>
              <a:r>
                <a:rPr lang="en-US" sz="7000">
                  <a:solidFill>
                    <a:srgbClr val="B171E7"/>
                  </a:solidFill>
                  <a:latin typeface="Public Sans Bold"/>
                </a:rPr>
                <a:t>On Business Growth</a:t>
              </a:r>
            </a:p>
          </p:txBody>
        </p:sp>
        <p:sp>
          <p:nvSpPr>
            <p:cNvPr id="5" name="TextBox 5"/>
            <p:cNvSpPr txBox="1"/>
            <p:nvPr/>
          </p:nvSpPr>
          <p:spPr>
            <a:xfrm>
              <a:off x="0" y="1907862"/>
              <a:ext cx="15364560" cy="707602"/>
            </a:xfrm>
            <a:prstGeom prst="rect">
              <a:avLst/>
            </a:prstGeom>
          </p:spPr>
          <p:txBody>
            <a:bodyPr lIns="0" tIns="0" rIns="0" bIns="0" rtlCol="0" anchor="t">
              <a:spAutoFit/>
            </a:bodyPr>
            <a:lstStyle/>
            <a:p>
              <a:pPr>
                <a:lnSpc>
                  <a:spcPts val="4480"/>
                </a:lnSpc>
              </a:pPr>
              <a:r>
                <a:rPr lang="en-US" sz="3200">
                  <a:solidFill>
                    <a:srgbClr val="101122"/>
                  </a:solidFill>
                  <a:latin typeface="Public Sans"/>
                </a:rPr>
                <a:t>Technology has significantly helped boost businesses</a:t>
              </a:r>
            </a:p>
          </p:txBody>
        </p:sp>
      </p:grpSp>
      <p:grpSp>
        <p:nvGrpSpPr>
          <p:cNvPr id="6" name="Group 6"/>
          <p:cNvGrpSpPr/>
          <p:nvPr/>
        </p:nvGrpSpPr>
        <p:grpSpPr>
          <a:xfrm>
            <a:off x="1028700" y="6546017"/>
            <a:ext cx="4329594" cy="2227020"/>
            <a:chOff x="0" y="0"/>
            <a:chExt cx="5772792" cy="2969361"/>
          </a:xfrm>
        </p:grpSpPr>
        <p:sp>
          <p:nvSpPr>
            <p:cNvPr id="7" name="TextBox 7"/>
            <p:cNvSpPr txBox="1"/>
            <p:nvPr/>
          </p:nvSpPr>
          <p:spPr>
            <a:xfrm>
              <a:off x="0" y="-66675"/>
              <a:ext cx="5772792" cy="588222"/>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Marketing and Promotion</a:t>
              </a:r>
            </a:p>
          </p:txBody>
        </p:sp>
        <p:sp>
          <p:nvSpPr>
            <p:cNvPr id="8" name="TextBox 8"/>
            <p:cNvSpPr txBox="1"/>
            <p:nvPr/>
          </p:nvSpPr>
          <p:spPr>
            <a:xfrm>
              <a:off x="0" y="903917"/>
              <a:ext cx="5772792" cy="2065443"/>
            </a:xfrm>
            <a:prstGeom prst="rect">
              <a:avLst/>
            </a:prstGeom>
          </p:spPr>
          <p:txBody>
            <a:bodyPr lIns="0" tIns="0" rIns="0" bIns="0" rtlCol="0" anchor="t">
              <a:spAutoFit/>
            </a:bodyPr>
            <a:lstStyle/>
            <a:p>
              <a:pPr>
                <a:lnSpc>
                  <a:spcPts val="3079"/>
                </a:lnSpc>
              </a:pPr>
              <a:r>
                <a:rPr lang="en-US" sz="2200">
                  <a:solidFill>
                    <a:srgbClr val="101122"/>
                  </a:solidFill>
                  <a:latin typeface="Public Sans"/>
                </a:rPr>
                <a:t>Introducing your company to the world has become easier and cheaper via different social media platforms.</a:t>
              </a:r>
            </a:p>
          </p:txBody>
        </p:sp>
      </p:grpSp>
      <p:grpSp>
        <p:nvGrpSpPr>
          <p:cNvPr id="9" name="Group 9"/>
          <p:cNvGrpSpPr/>
          <p:nvPr/>
        </p:nvGrpSpPr>
        <p:grpSpPr>
          <a:xfrm>
            <a:off x="6538665" y="6546017"/>
            <a:ext cx="4329594" cy="2662039"/>
            <a:chOff x="0" y="0"/>
            <a:chExt cx="5772792" cy="3549385"/>
          </a:xfrm>
        </p:grpSpPr>
        <p:sp>
          <p:nvSpPr>
            <p:cNvPr id="10" name="TextBox 10"/>
            <p:cNvSpPr txBox="1"/>
            <p:nvPr/>
          </p:nvSpPr>
          <p:spPr>
            <a:xfrm>
              <a:off x="0" y="-66675"/>
              <a:ext cx="5772792" cy="1199588"/>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Operations and Management</a:t>
              </a:r>
            </a:p>
          </p:txBody>
        </p:sp>
        <p:sp>
          <p:nvSpPr>
            <p:cNvPr id="11" name="TextBox 11"/>
            <p:cNvSpPr txBox="1"/>
            <p:nvPr/>
          </p:nvSpPr>
          <p:spPr>
            <a:xfrm>
              <a:off x="0" y="1512418"/>
              <a:ext cx="5772792" cy="2036967"/>
            </a:xfrm>
            <a:prstGeom prst="rect">
              <a:avLst/>
            </a:prstGeom>
          </p:spPr>
          <p:txBody>
            <a:bodyPr lIns="0" tIns="0" rIns="0" bIns="0" rtlCol="0" anchor="t">
              <a:spAutoFit/>
            </a:bodyPr>
            <a:lstStyle/>
            <a:p>
              <a:pPr>
                <a:lnSpc>
                  <a:spcPts val="3079"/>
                </a:lnSpc>
              </a:pPr>
              <a:r>
                <a:rPr lang="en-US" sz="2199">
                  <a:solidFill>
                    <a:srgbClr val="101122"/>
                  </a:solidFill>
                  <a:latin typeface="Public Sans"/>
                </a:rPr>
                <a:t>Introducing your company to the world has become easier and cheaper via different social media platforms.</a:t>
              </a:r>
            </a:p>
          </p:txBody>
        </p:sp>
      </p:grpSp>
      <p:grpSp>
        <p:nvGrpSpPr>
          <p:cNvPr id="12" name="Group 12"/>
          <p:cNvGrpSpPr/>
          <p:nvPr/>
        </p:nvGrpSpPr>
        <p:grpSpPr>
          <a:xfrm>
            <a:off x="12048630" y="6546017"/>
            <a:ext cx="4329594" cy="2204176"/>
            <a:chOff x="0" y="0"/>
            <a:chExt cx="5772792" cy="2938902"/>
          </a:xfrm>
        </p:grpSpPr>
        <p:sp>
          <p:nvSpPr>
            <p:cNvPr id="13" name="TextBox 13"/>
            <p:cNvSpPr txBox="1"/>
            <p:nvPr/>
          </p:nvSpPr>
          <p:spPr>
            <a:xfrm>
              <a:off x="0" y="-66675"/>
              <a:ext cx="5772792" cy="589105"/>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Wider Reach</a:t>
              </a:r>
            </a:p>
          </p:txBody>
        </p:sp>
        <p:sp>
          <p:nvSpPr>
            <p:cNvPr id="14" name="TextBox 14"/>
            <p:cNvSpPr txBox="1"/>
            <p:nvPr/>
          </p:nvSpPr>
          <p:spPr>
            <a:xfrm>
              <a:off x="0" y="901935"/>
              <a:ext cx="5772792" cy="2036967"/>
            </a:xfrm>
            <a:prstGeom prst="rect">
              <a:avLst/>
            </a:prstGeom>
          </p:spPr>
          <p:txBody>
            <a:bodyPr lIns="0" tIns="0" rIns="0" bIns="0" rtlCol="0" anchor="t">
              <a:spAutoFit/>
            </a:bodyPr>
            <a:lstStyle/>
            <a:p>
              <a:pPr>
                <a:lnSpc>
                  <a:spcPts val="3079"/>
                </a:lnSpc>
              </a:pPr>
              <a:r>
                <a:rPr lang="en-US" sz="2199">
                  <a:solidFill>
                    <a:srgbClr val="101122"/>
                  </a:solidFill>
                  <a:latin typeface="Public Sans"/>
                </a:rPr>
                <a:t>Introducing your company to the world has become easier and cheaper via different social media platforms.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75408" y="2389175"/>
            <a:ext cx="737185" cy="733499"/>
          </a:xfrm>
          <a:prstGeom prst="rect">
            <a:avLst/>
          </a:prstGeom>
        </p:spPr>
      </p:pic>
      <p:grpSp>
        <p:nvGrpSpPr>
          <p:cNvPr id="3" name="Group 3"/>
          <p:cNvGrpSpPr/>
          <p:nvPr/>
        </p:nvGrpSpPr>
        <p:grpSpPr>
          <a:xfrm>
            <a:off x="10297986" y="1912693"/>
            <a:ext cx="6649915" cy="1686462"/>
            <a:chOff x="0" y="0"/>
            <a:chExt cx="8866554" cy="2248616"/>
          </a:xfrm>
        </p:grpSpPr>
        <p:sp>
          <p:nvSpPr>
            <p:cNvPr id="4" name="TextBox 4"/>
            <p:cNvSpPr txBox="1"/>
            <p:nvPr/>
          </p:nvSpPr>
          <p:spPr>
            <a:xfrm>
              <a:off x="0" y="-66675"/>
              <a:ext cx="8866554" cy="588222"/>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Variety</a:t>
              </a:r>
            </a:p>
          </p:txBody>
        </p:sp>
        <p:sp>
          <p:nvSpPr>
            <p:cNvPr id="5" name="TextBox 5"/>
            <p:cNvSpPr txBox="1"/>
            <p:nvPr/>
          </p:nvSpPr>
          <p:spPr>
            <a:xfrm>
              <a:off x="0" y="703873"/>
              <a:ext cx="8866554" cy="1544743"/>
            </a:xfrm>
            <a:prstGeom prst="rect">
              <a:avLst/>
            </a:prstGeom>
          </p:spPr>
          <p:txBody>
            <a:bodyPr lIns="0" tIns="0" rIns="0" bIns="0" rtlCol="0" anchor="t">
              <a:spAutoFit/>
            </a:bodyPr>
            <a:lstStyle/>
            <a:p>
              <a:pPr>
                <a:lnSpc>
                  <a:spcPts val="3079"/>
                </a:lnSpc>
              </a:pPr>
              <a:r>
                <a:rPr lang="en-US" sz="2200">
                  <a:solidFill>
                    <a:srgbClr val="101122"/>
                  </a:solidFill>
                  <a:latin typeface="Public Sans"/>
                </a:rPr>
                <a:t>Consumers now have access to millions of online stores worldwide and are able to see what a bigger selection of brands have to offer.</a:t>
              </a:r>
            </a:p>
          </p:txBody>
        </p:sp>
      </p:grpSp>
      <p:grpSp>
        <p:nvGrpSpPr>
          <p:cNvPr id="6" name="Group 6"/>
          <p:cNvGrpSpPr/>
          <p:nvPr/>
        </p:nvGrpSpPr>
        <p:grpSpPr>
          <a:xfrm>
            <a:off x="10297986" y="4263756"/>
            <a:ext cx="6649915" cy="1686462"/>
            <a:chOff x="0" y="0"/>
            <a:chExt cx="8866554" cy="2248616"/>
          </a:xfrm>
        </p:grpSpPr>
        <p:sp>
          <p:nvSpPr>
            <p:cNvPr id="7" name="TextBox 7"/>
            <p:cNvSpPr txBox="1"/>
            <p:nvPr/>
          </p:nvSpPr>
          <p:spPr>
            <a:xfrm>
              <a:off x="0" y="-66675"/>
              <a:ext cx="8866554" cy="588222"/>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Ease and Comfort</a:t>
              </a:r>
            </a:p>
          </p:txBody>
        </p:sp>
        <p:sp>
          <p:nvSpPr>
            <p:cNvPr id="8" name="TextBox 8"/>
            <p:cNvSpPr txBox="1"/>
            <p:nvPr/>
          </p:nvSpPr>
          <p:spPr>
            <a:xfrm>
              <a:off x="0" y="703873"/>
              <a:ext cx="8866554" cy="1544743"/>
            </a:xfrm>
            <a:prstGeom prst="rect">
              <a:avLst/>
            </a:prstGeom>
          </p:spPr>
          <p:txBody>
            <a:bodyPr lIns="0" tIns="0" rIns="0" bIns="0" rtlCol="0" anchor="t">
              <a:spAutoFit/>
            </a:bodyPr>
            <a:lstStyle/>
            <a:p>
              <a:pPr>
                <a:lnSpc>
                  <a:spcPts val="3079"/>
                </a:lnSpc>
              </a:pPr>
              <a:r>
                <a:rPr lang="en-US" sz="2200">
                  <a:solidFill>
                    <a:srgbClr val="101122"/>
                  </a:solidFill>
                  <a:latin typeface="Public Sans"/>
                </a:rPr>
                <a:t>With just a few clicks, consumers can buy everything they want and need in the comforts of their own home.</a:t>
              </a:r>
            </a:p>
          </p:txBody>
        </p:sp>
      </p:grpSp>
      <p:grpSp>
        <p:nvGrpSpPr>
          <p:cNvPr id="9" name="Group 9"/>
          <p:cNvGrpSpPr/>
          <p:nvPr/>
        </p:nvGrpSpPr>
        <p:grpSpPr>
          <a:xfrm>
            <a:off x="10297986" y="6614820"/>
            <a:ext cx="6649915" cy="1686462"/>
            <a:chOff x="0" y="0"/>
            <a:chExt cx="8866554" cy="2248616"/>
          </a:xfrm>
        </p:grpSpPr>
        <p:sp>
          <p:nvSpPr>
            <p:cNvPr id="10" name="TextBox 10"/>
            <p:cNvSpPr txBox="1"/>
            <p:nvPr/>
          </p:nvSpPr>
          <p:spPr>
            <a:xfrm>
              <a:off x="0" y="-66675"/>
              <a:ext cx="8866554" cy="588222"/>
            </a:xfrm>
            <a:prstGeom prst="rect">
              <a:avLst/>
            </a:prstGeom>
          </p:spPr>
          <p:txBody>
            <a:bodyPr lIns="0" tIns="0" rIns="0" bIns="0" rtlCol="0" anchor="t">
              <a:spAutoFit/>
            </a:bodyPr>
            <a:lstStyle/>
            <a:p>
              <a:pPr>
                <a:lnSpc>
                  <a:spcPts val="3640"/>
                </a:lnSpc>
              </a:pPr>
              <a:r>
                <a:rPr lang="en-US" sz="2600">
                  <a:solidFill>
                    <a:srgbClr val="B171E7"/>
                  </a:solidFill>
                  <a:latin typeface="Public Sans Bold"/>
                </a:rPr>
                <a:t>Secure and Fast Payment</a:t>
              </a:r>
            </a:p>
          </p:txBody>
        </p:sp>
        <p:sp>
          <p:nvSpPr>
            <p:cNvPr id="11" name="TextBox 11"/>
            <p:cNvSpPr txBox="1"/>
            <p:nvPr/>
          </p:nvSpPr>
          <p:spPr>
            <a:xfrm>
              <a:off x="0" y="703873"/>
              <a:ext cx="8866554" cy="1544743"/>
            </a:xfrm>
            <a:prstGeom prst="rect">
              <a:avLst/>
            </a:prstGeom>
          </p:spPr>
          <p:txBody>
            <a:bodyPr lIns="0" tIns="0" rIns="0" bIns="0" rtlCol="0" anchor="t">
              <a:spAutoFit/>
            </a:bodyPr>
            <a:lstStyle/>
            <a:p>
              <a:pPr>
                <a:lnSpc>
                  <a:spcPts val="3079"/>
                </a:lnSpc>
              </a:pPr>
              <a:r>
                <a:rPr lang="en-US" sz="2200">
                  <a:solidFill>
                    <a:srgbClr val="101122"/>
                  </a:solidFill>
                  <a:latin typeface="Public Sans"/>
                </a:rPr>
                <a:t>Technology has introduced several ways to make sending and receiving payments more accessible and safer online.</a:t>
              </a:r>
            </a:p>
          </p:txBody>
        </p:sp>
      </p:grpSp>
      <p:grpSp>
        <p:nvGrpSpPr>
          <p:cNvPr id="12" name="Group 12"/>
          <p:cNvGrpSpPr/>
          <p:nvPr/>
        </p:nvGrpSpPr>
        <p:grpSpPr>
          <a:xfrm>
            <a:off x="1028700" y="3336424"/>
            <a:ext cx="6571533" cy="3614151"/>
            <a:chOff x="0" y="0"/>
            <a:chExt cx="8762045" cy="4818869"/>
          </a:xfrm>
        </p:grpSpPr>
        <p:sp>
          <p:nvSpPr>
            <p:cNvPr id="13" name="TextBox 13"/>
            <p:cNvSpPr txBox="1"/>
            <p:nvPr/>
          </p:nvSpPr>
          <p:spPr>
            <a:xfrm>
              <a:off x="0" y="-19050"/>
              <a:ext cx="8762045" cy="2838450"/>
            </a:xfrm>
            <a:prstGeom prst="rect">
              <a:avLst/>
            </a:prstGeom>
          </p:spPr>
          <p:txBody>
            <a:bodyPr lIns="0" tIns="0" rIns="0" bIns="0" rtlCol="0" anchor="t">
              <a:spAutoFit/>
            </a:bodyPr>
            <a:lstStyle/>
            <a:p>
              <a:pPr>
                <a:lnSpc>
                  <a:spcPts val="8400"/>
                </a:lnSpc>
              </a:pPr>
              <a:r>
                <a:rPr lang="en-US" sz="7000">
                  <a:solidFill>
                    <a:srgbClr val="B171E7"/>
                  </a:solidFill>
                  <a:latin typeface="Public Sans Bold"/>
                </a:rPr>
                <a:t>On Consumer Happiness</a:t>
              </a:r>
            </a:p>
          </p:txBody>
        </p:sp>
        <p:sp>
          <p:nvSpPr>
            <p:cNvPr id="14" name="TextBox 14"/>
            <p:cNvSpPr txBox="1"/>
            <p:nvPr/>
          </p:nvSpPr>
          <p:spPr>
            <a:xfrm>
              <a:off x="0" y="3361967"/>
              <a:ext cx="8762045" cy="1456902"/>
            </a:xfrm>
            <a:prstGeom prst="rect">
              <a:avLst/>
            </a:prstGeom>
          </p:spPr>
          <p:txBody>
            <a:bodyPr lIns="0" tIns="0" rIns="0" bIns="0" rtlCol="0" anchor="t">
              <a:spAutoFit/>
            </a:bodyPr>
            <a:lstStyle/>
            <a:p>
              <a:pPr>
                <a:lnSpc>
                  <a:spcPts val="4480"/>
                </a:lnSpc>
              </a:pPr>
              <a:r>
                <a:rPr lang="en-US" sz="3200">
                  <a:solidFill>
                    <a:srgbClr val="101122"/>
                  </a:solidFill>
                  <a:latin typeface="Public Sans"/>
                </a:rPr>
                <a:t>Better tech investment means happier, more satisfied customers</a:t>
              </a:r>
            </a:p>
          </p:txBody>
        </p:sp>
      </p:grpSp>
      <p:pic>
        <p:nvPicPr>
          <p:cNvPr id="15" name="Picture 15"/>
          <p:cNvPicPr>
            <a:picLocks noChangeAspect="1"/>
          </p:cNvPicPr>
          <p:nvPr/>
        </p:nvPicPr>
        <p:blipFill>
          <a:blip r:embed="rId2"/>
          <a:srcRect/>
          <a:stretch>
            <a:fillRect/>
          </a:stretch>
        </p:blipFill>
        <p:spPr>
          <a:xfrm>
            <a:off x="8663086" y="4776751"/>
            <a:ext cx="737185" cy="733499"/>
          </a:xfrm>
          <a:prstGeom prst="rect">
            <a:avLst/>
          </a:prstGeom>
        </p:spPr>
      </p:pic>
      <p:pic>
        <p:nvPicPr>
          <p:cNvPr id="16" name="Picture 16"/>
          <p:cNvPicPr>
            <a:picLocks noChangeAspect="1"/>
          </p:cNvPicPr>
          <p:nvPr/>
        </p:nvPicPr>
        <p:blipFill>
          <a:blip r:embed="rId2"/>
          <a:srcRect/>
          <a:stretch>
            <a:fillRect/>
          </a:stretch>
        </p:blipFill>
        <p:spPr>
          <a:xfrm>
            <a:off x="8663086" y="7091301"/>
            <a:ext cx="737185" cy="7334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6338" y="2850002"/>
            <a:ext cx="11775324" cy="4586995"/>
            <a:chOff x="0" y="0"/>
            <a:chExt cx="15700433" cy="6115993"/>
          </a:xfrm>
        </p:grpSpPr>
        <p:sp>
          <p:nvSpPr>
            <p:cNvPr id="3" name="TextBox 3"/>
            <p:cNvSpPr txBox="1"/>
            <p:nvPr/>
          </p:nvSpPr>
          <p:spPr>
            <a:xfrm>
              <a:off x="0" y="-19050"/>
              <a:ext cx="15700433" cy="1428750"/>
            </a:xfrm>
            <a:prstGeom prst="rect">
              <a:avLst/>
            </a:prstGeom>
          </p:spPr>
          <p:txBody>
            <a:bodyPr lIns="0" tIns="0" rIns="0" bIns="0" rtlCol="0" anchor="t">
              <a:spAutoFit/>
            </a:bodyPr>
            <a:lstStyle/>
            <a:p>
              <a:pPr>
                <a:lnSpc>
                  <a:spcPts val="8400"/>
                </a:lnSpc>
              </a:pPr>
              <a:r>
                <a:rPr lang="en-US" sz="7000">
                  <a:solidFill>
                    <a:srgbClr val="B171E7"/>
                  </a:solidFill>
                  <a:latin typeface="Public Sans Bold"/>
                </a:rPr>
                <a:t>The Deal with Online Ads</a:t>
              </a:r>
            </a:p>
          </p:txBody>
        </p:sp>
        <p:sp>
          <p:nvSpPr>
            <p:cNvPr id="4" name="TextBox 4"/>
            <p:cNvSpPr txBox="1"/>
            <p:nvPr/>
          </p:nvSpPr>
          <p:spPr>
            <a:xfrm>
              <a:off x="0" y="1885705"/>
              <a:ext cx="15700433" cy="707602"/>
            </a:xfrm>
            <a:prstGeom prst="rect">
              <a:avLst/>
            </a:prstGeom>
          </p:spPr>
          <p:txBody>
            <a:bodyPr lIns="0" tIns="0" rIns="0" bIns="0" rtlCol="0" anchor="t">
              <a:spAutoFit/>
            </a:bodyPr>
            <a:lstStyle/>
            <a:p>
              <a:pPr>
                <a:lnSpc>
                  <a:spcPts val="4480"/>
                </a:lnSpc>
              </a:pPr>
              <a:r>
                <a:rPr lang="en-US" sz="3200">
                  <a:solidFill>
                    <a:srgbClr val="101122"/>
                  </a:solidFill>
                  <a:latin typeface="Public Sans"/>
                </a:rPr>
                <a:t>How your browsing habits affect the kind of ads you receive</a:t>
              </a:r>
            </a:p>
          </p:txBody>
        </p:sp>
        <p:sp>
          <p:nvSpPr>
            <p:cNvPr id="5" name="TextBox 5"/>
            <p:cNvSpPr txBox="1"/>
            <p:nvPr/>
          </p:nvSpPr>
          <p:spPr>
            <a:xfrm>
              <a:off x="0" y="3089372"/>
              <a:ext cx="13980072" cy="3026622"/>
            </a:xfrm>
            <a:prstGeom prst="rect">
              <a:avLst/>
            </a:prstGeom>
          </p:spPr>
          <p:txBody>
            <a:bodyPr lIns="0" tIns="0" rIns="0" bIns="0" rtlCol="0" anchor="t">
              <a:spAutoFit/>
            </a:bodyPr>
            <a:lstStyle/>
            <a:p>
              <a:pPr>
                <a:lnSpc>
                  <a:spcPts val="3640"/>
                </a:lnSpc>
              </a:pPr>
              <a:r>
                <a:rPr lang="en-US" sz="2600">
                  <a:solidFill>
                    <a:srgbClr val="101122"/>
                  </a:solidFill>
                  <a:latin typeface="Public Sans"/>
                </a:rPr>
                <a:t>As easy as it is to shop online, it's even easier for brands to encourage consumers to shop a lot more because of the prevalence of ads online. The algorithm knows what you want, and so it keeps presenting all these different products it believes you might be interested to buy.</a:t>
              </a:r>
            </a:p>
          </p:txBody>
        </p:sp>
      </p:grpSp>
      <p:pic>
        <p:nvPicPr>
          <p:cNvPr id="6" name="Picture 6"/>
          <p:cNvPicPr>
            <a:picLocks noChangeAspect="1"/>
          </p:cNvPicPr>
          <p:nvPr/>
        </p:nvPicPr>
        <p:blipFill>
          <a:blip r:embed="rId2"/>
          <a:srcRect/>
          <a:stretch>
            <a:fillRect/>
          </a:stretch>
        </p:blipFill>
        <p:spPr>
          <a:xfrm rot="-4123142">
            <a:off x="-2034553" y="-1840161"/>
            <a:ext cx="4678707" cy="4892765"/>
          </a:xfrm>
          <a:prstGeom prst="rect">
            <a:avLst/>
          </a:prstGeom>
        </p:spPr>
      </p:pic>
      <p:pic>
        <p:nvPicPr>
          <p:cNvPr id="7" name="Picture 7"/>
          <p:cNvPicPr>
            <a:picLocks noChangeAspect="1"/>
          </p:cNvPicPr>
          <p:nvPr/>
        </p:nvPicPr>
        <p:blipFill>
          <a:blip r:embed="rId3"/>
          <a:srcRect/>
          <a:stretch>
            <a:fillRect/>
          </a:stretch>
        </p:blipFill>
        <p:spPr>
          <a:xfrm>
            <a:off x="14236248" y="6127711"/>
            <a:ext cx="2723612" cy="3130589"/>
          </a:xfrm>
          <a:prstGeom prst="rect">
            <a:avLst/>
          </a:prstGeom>
        </p:spPr>
      </p:pic>
      <p:pic>
        <p:nvPicPr>
          <p:cNvPr id="8" name="Picture 8"/>
          <p:cNvPicPr>
            <a:picLocks noChangeAspect="1"/>
          </p:cNvPicPr>
          <p:nvPr/>
        </p:nvPicPr>
        <p:blipFill>
          <a:blip r:embed="rId4"/>
          <a:srcRect/>
          <a:stretch>
            <a:fillRect/>
          </a:stretch>
        </p:blipFill>
        <p:spPr>
          <a:xfrm>
            <a:off x="749361" y="4026310"/>
            <a:ext cx="558679" cy="5579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72950" b="3066"/>
          <a:stretch>
            <a:fillRect/>
          </a:stretch>
        </p:blipFill>
        <p:spPr>
          <a:xfrm rot="5322366">
            <a:off x="10318024" y="381290"/>
            <a:ext cx="4413357" cy="16847557"/>
          </a:xfrm>
          <a:prstGeom prst="rect">
            <a:avLst/>
          </a:prstGeom>
        </p:spPr>
      </p:pic>
      <p:sp>
        <p:nvSpPr>
          <p:cNvPr id="3" name="TextBox 3"/>
          <p:cNvSpPr txBox="1"/>
          <p:nvPr/>
        </p:nvSpPr>
        <p:spPr>
          <a:xfrm>
            <a:off x="1028700" y="2181225"/>
            <a:ext cx="8680938" cy="3521075"/>
          </a:xfrm>
          <a:prstGeom prst="rect">
            <a:avLst/>
          </a:prstGeom>
        </p:spPr>
        <p:txBody>
          <a:bodyPr lIns="0" tIns="0" rIns="0" bIns="0" rtlCol="0" anchor="t">
            <a:spAutoFit/>
          </a:bodyPr>
          <a:lstStyle/>
          <a:p>
            <a:pPr>
              <a:lnSpc>
                <a:spcPts val="7000"/>
              </a:lnSpc>
            </a:pPr>
            <a:r>
              <a:rPr lang="en-US" sz="5000">
                <a:solidFill>
                  <a:srgbClr val="FEFFFD"/>
                </a:solidFill>
                <a:latin typeface="Public Sans"/>
              </a:rPr>
              <a:t>Do your research and learn more about the most reliable online tools you can use to avoid unwanted ads.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5369356"/>
            <a:ext cx="627080" cy="720782"/>
          </a:xfrm>
          <a:prstGeom prst="rect">
            <a:avLst/>
          </a:prstGeom>
        </p:spPr>
      </p:pic>
      <p:pic>
        <p:nvPicPr>
          <p:cNvPr id="3" name="Picture 3"/>
          <p:cNvPicPr>
            <a:picLocks noChangeAspect="1"/>
          </p:cNvPicPr>
          <p:nvPr/>
        </p:nvPicPr>
        <p:blipFill>
          <a:blip r:embed="rId3"/>
          <a:srcRect/>
          <a:stretch>
            <a:fillRect/>
          </a:stretch>
        </p:blipFill>
        <p:spPr>
          <a:xfrm>
            <a:off x="4228362" y="5369356"/>
            <a:ext cx="1092153" cy="806828"/>
          </a:xfrm>
          <a:prstGeom prst="rect">
            <a:avLst/>
          </a:prstGeom>
        </p:spPr>
      </p:pic>
      <p:pic>
        <p:nvPicPr>
          <p:cNvPr id="4" name="Picture 4"/>
          <p:cNvPicPr>
            <a:picLocks noChangeAspect="1"/>
          </p:cNvPicPr>
          <p:nvPr/>
        </p:nvPicPr>
        <p:blipFill>
          <a:blip r:embed="rId4"/>
          <a:srcRect/>
          <a:stretch>
            <a:fillRect/>
          </a:stretch>
        </p:blipFill>
        <p:spPr>
          <a:xfrm>
            <a:off x="7893097" y="5369356"/>
            <a:ext cx="865858" cy="879044"/>
          </a:xfrm>
          <a:prstGeom prst="rect">
            <a:avLst/>
          </a:prstGeom>
        </p:spPr>
      </p:pic>
      <p:pic>
        <p:nvPicPr>
          <p:cNvPr id="5" name="Picture 5"/>
          <p:cNvPicPr>
            <a:picLocks noChangeAspect="1"/>
          </p:cNvPicPr>
          <p:nvPr/>
        </p:nvPicPr>
        <p:blipFill>
          <a:blip r:embed="rId5"/>
          <a:srcRect/>
          <a:stretch>
            <a:fillRect/>
          </a:stretch>
        </p:blipFill>
        <p:spPr>
          <a:xfrm>
            <a:off x="14489830" y="5369356"/>
            <a:ext cx="801926" cy="821435"/>
          </a:xfrm>
          <a:prstGeom prst="rect">
            <a:avLst/>
          </a:prstGeom>
        </p:spPr>
      </p:pic>
      <p:pic>
        <p:nvPicPr>
          <p:cNvPr id="6" name="Picture 6"/>
          <p:cNvPicPr>
            <a:picLocks noChangeAspect="1"/>
          </p:cNvPicPr>
          <p:nvPr/>
        </p:nvPicPr>
        <p:blipFill>
          <a:blip r:embed="rId6"/>
          <a:srcRect/>
          <a:stretch>
            <a:fillRect/>
          </a:stretch>
        </p:blipFill>
        <p:spPr>
          <a:xfrm>
            <a:off x="11331538" y="5369356"/>
            <a:ext cx="585710" cy="652602"/>
          </a:xfrm>
          <a:prstGeom prst="rect">
            <a:avLst/>
          </a:prstGeom>
        </p:spPr>
      </p:pic>
      <p:sp>
        <p:nvSpPr>
          <p:cNvPr id="7" name="TextBox 7"/>
          <p:cNvSpPr txBox="1"/>
          <p:nvPr/>
        </p:nvSpPr>
        <p:spPr>
          <a:xfrm>
            <a:off x="14489830" y="6729974"/>
            <a:ext cx="2769470" cy="1563370"/>
          </a:xfrm>
          <a:prstGeom prst="rect">
            <a:avLst/>
          </a:prstGeom>
        </p:spPr>
        <p:txBody>
          <a:bodyPr lIns="0" tIns="0" rIns="0" bIns="0" rtlCol="0" anchor="t">
            <a:spAutoFit/>
          </a:bodyPr>
          <a:lstStyle/>
          <a:p>
            <a:pPr>
              <a:lnSpc>
                <a:spcPts val="3079"/>
              </a:lnSpc>
            </a:pPr>
            <a:r>
              <a:rPr lang="en-US" sz="2200">
                <a:solidFill>
                  <a:srgbClr val="101122"/>
                </a:solidFill>
                <a:latin typeface="Public Sans"/>
              </a:rPr>
              <a:t>The continuous rise of artificial intelligence and chat bots.</a:t>
            </a:r>
            <a:r>
              <a:rPr lang="en-US" sz="1200">
                <a:solidFill>
                  <a:srgbClr val="101122"/>
                </a:solidFill>
                <a:latin typeface="Arimo"/>
              </a:rPr>
              <a:t> </a:t>
            </a:r>
          </a:p>
        </p:txBody>
      </p:sp>
      <p:sp>
        <p:nvSpPr>
          <p:cNvPr id="8" name="TextBox 8"/>
          <p:cNvSpPr txBox="1"/>
          <p:nvPr/>
        </p:nvSpPr>
        <p:spPr>
          <a:xfrm>
            <a:off x="1028700" y="6729974"/>
            <a:ext cx="2769470" cy="1563370"/>
          </a:xfrm>
          <a:prstGeom prst="rect">
            <a:avLst/>
          </a:prstGeom>
        </p:spPr>
        <p:txBody>
          <a:bodyPr lIns="0" tIns="0" rIns="0" bIns="0" rtlCol="0" anchor="t">
            <a:spAutoFit/>
          </a:bodyPr>
          <a:lstStyle/>
          <a:p>
            <a:pPr>
              <a:lnSpc>
                <a:spcPts val="3079"/>
              </a:lnSpc>
            </a:pPr>
            <a:r>
              <a:rPr lang="en-US" sz="2200">
                <a:solidFill>
                  <a:srgbClr val="101122"/>
                </a:solidFill>
                <a:latin typeface="Public Sans"/>
              </a:rPr>
              <a:t>Shipping and order fulfillment as a competitive advantage.</a:t>
            </a:r>
          </a:p>
        </p:txBody>
      </p:sp>
      <p:sp>
        <p:nvSpPr>
          <p:cNvPr id="9" name="TextBox 9"/>
          <p:cNvSpPr txBox="1"/>
          <p:nvPr/>
        </p:nvSpPr>
        <p:spPr>
          <a:xfrm>
            <a:off x="7759265" y="6729974"/>
            <a:ext cx="2769470" cy="1172845"/>
          </a:xfrm>
          <a:prstGeom prst="rect">
            <a:avLst/>
          </a:prstGeom>
        </p:spPr>
        <p:txBody>
          <a:bodyPr lIns="0" tIns="0" rIns="0" bIns="0" rtlCol="0" anchor="t">
            <a:spAutoFit/>
          </a:bodyPr>
          <a:lstStyle/>
          <a:p>
            <a:pPr>
              <a:lnSpc>
                <a:spcPts val="3079"/>
              </a:lnSpc>
            </a:pPr>
            <a:r>
              <a:rPr lang="en-US" sz="2200">
                <a:solidFill>
                  <a:srgbClr val="101122"/>
                </a:solidFill>
                <a:latin typeface="Public Sans"/>
              </a:rPr>
              <a:t>Adoption of environmentalism and sustainability</a:t>
            </a:r>
          </a:p>
        </p:txBody>
      </p:sp>
      <p:sp>
        <p:nvSpPr>
          <p:cNvPr id="10" name="TextBox 10"/>
          <p:cNvSpPr txBox="1"/>
          <p:nvPr/>
        </p:nvSpPr>
        <p:spPr>
          <a:xfrm>
            <a:off x="4393982" y="6729974"/>
            <a:ext cx="2769470" cy="782320"/>
          </a:xfrm>
          <a:prstGeom prst="rect">
            <a:avLst/>
          </a:prstGeom>
        </p:spPr>
        <p:txBody>
          <a:bodyPr lIns="0" tIns="0" rIns="0" bIns="0" rtlCol="0" anchor="t">
            <a:spAutoFit/>
          </a:bodyPr>
          <a:lstStyle/>
          <a:p>
            <a:pPr>
              <a:lnSpc>
                <a:spcPts val="3079"/>
              </a:lnSpc>
            </a:pPr>
            <a:r>
              <a:rPr lang="en-US" sz="2200">
                <a:solidFill>
                  <a:srgbClr val="101122"/>
                </a:solidFill>
                <a:latin typeface="Public Sans"/>
              </a:rPr>
              <a:t>Warehouse automation</a:t>
            </a:r>
          </a:p>
        </p:txBody>
      </p:sp>
      <p:sp>
        <p:nvSpPr>
          <p:cNvPr id="11" name="TextBox 11"/>
          <p:cNvSpPr txBox="1"/>
          <p:nvPr/>
        </p:nvSpPr>
        <p:spPr>
          <a:xfrm>
            <a:off x="11124547" y="6729974"/>
            <a:ext cx="2769470" cy="1563370"/>
          </a:xfrm>
          <a:prstGeom prst="rect">
            <a:avLst/>
          </a:prstGeom>
        </p:spPr>
        <p:txBody>
          <a:bodyPr lIns="0" tIns="0" rIns="0" bIns="0" rtlCol="0" anchor="t">
            <a:spAutoFit/>
          </a:bodyPr>
          <a:lstStyle/>
          <a:p>
            <a:pPr>
              <a:lnSpc>
                <a:spcPts val="3079"/>
              </a:lnSpc>
            </a:pPr>
            <a:r>
              <a:rPr lang="en-US" sz="2200">
                <a:solidFill>
                  <a:srgbClr val="101122"/>
                </a:solidFill>
                <a:latin typeface="Public Sans"/>
              </a:rPr>
              <a:t>Continuous investment in cybersecurity and security technology.</a:t>
            </a:r>
          </a:p>
        </p:txBody>
      </p:sp>
      <p:sp>
        <p:nvSpPr>
          <p:cNvPr id="12" name="TextBox 12"/>
          <p:cNvSpPr txBox="1"/>
          <p:nvPr/>
        </p:nvSpPr>
        <p:spPr>
          <a:xfrm>
            <a:off x="1028700" y="1538288"/>
            <a:ext cx="12865318" cy="1076325"/>
          </a:xfrm>
          <a:prstGeom prst="rect">
            <a:avLst/>
          </a:prstGeom>
        </p:spPr>
        <p:txBody>
          <a:bodyPr lIns="0" tIns="0" rIns="0" bIns="0" rtlCol="0" anchor="t">
            <a:spAutoFit/>
          </a:bodyPr>
          <a:lstStyle/>
          <a:p>
            <a:pPr>
              <a:lnSpc>
                <a:spcPts val="8400"/>
              </a:lnSpc>
            </a:pPr>
            <a:r>
              <a:rPr lang="en-US" sz="7000">
                <a:solidFill>
                  <a:srgbClr val="B171E7"/>
                </a:solidFill>
                <a:latin typeface="Public Sans Bold"/>
              </a:rPr>
              <a:t>What's Next in Ecommerce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409749"/>
            <a:ext cx="5151831" cy="3467503"/>
            <a:chOff x="0" y="0"/>
            <a:chExt cx="6869107" cy="4623337"/>
          </a:xfrm>
        </p:grpSpPr>
        <p:sp>
          <p:nvSpPr>
            <p:cNvPr id="3" name="TextBox 3"/>
            <p:cNvSpPr txBox="1"/>
            <p:nvPr/>
          </p:nvSpPr>
          <p:spPr>
            <a:xfrm>
              <a:off x="0" y="-19050"/>
              <a:ext cx="6869107" cy="2838450"/>
            </a:xfrm>
            <a:prstGeom prst="rect">
              <a:avLst/>
            </a:prstGeom>
          </p:spPr>
          <p:txBody>
            <a:bodyPr lIns="0" tIns="0" rIns="0" bIns="0" rtlCol="0" anchor="t">
              <a:spAutoFit/>
            </a:bodyPr>
            <a:lstStyle/>
            <a:p>
              <a:pPr>
                <a:lnSpc>
                  <a:spcPts val="8400"/>
                </a:lnSpc>
              </a:pPr>
              <a:r>
                <a:rPr lang="en-US" sz="7000">
                  <a:solidFill>
                    <a:srgbClr val="B171E7"/>
                  </a:solidFill>
                  <a:latin typeface="Public Sans Bold"/>
                </a:rPr>
                <a:t>Free Resources</a:t>
              </a:r>
            </a:p>
          </p:txBody>
        </p:sp>
        <p:sp>
          <p:nvSpPr>
            <p:cNvPr id="4" name="TextBox 4"/>
            <p:cNvSpPr txBox="1"/>
            <p:nvPr/>
          </p:nvSpPr>
          <p:spPr>
            <a:xfrm>
              <a:off x="0" y="3425515"/>
              <a:ext cx="6869107" cy="1197822"/>
            </a:xfrm>
            <a:prstGeom prst="rect">
              <a:avLst/>
            </a:prstGeom>
          </p:spPr>
          <p:txBody>
            <a:bodyPr lIns="0" tIns="0" rIns="0" bIns="0" rtlCol="0" anchor="t">
              <a:spAutoFit/>
            </a:bodyPr>
            <a:lstStyle/>
            <a:p>
              <a:pPr>
                <a:lnSpc>
                  <a:spcPts val="3640"/>
                </a:lnSpc>
              </a:pPr>
              <a:r>
                <a:rPr lang="en-US" sz="2600">
                  <a:solidFill>
                    <a:srgbClr val="101122"/>
                  </a:solidFill>
                  <a:latin typeface="Public Sans"/>
                </a:rPr>
                <a:t>Send it to us! We hope you learned something new.</a:t>
              </a:r>
            </a:p>
          </p:txBody>
        </p:sp>
      </p:grpSp>
      <p:pic>
        <p:nvPicPr>
          <p:cNvPr id="5" name="Picture 5"/>
          <p:cNvPicPr>
            <a:picLocks noChangeAspect="1"/>
          </p:cNvPicPr>
          <p:nvPr/>
        </p:nvPicPr>
        <p:blipFill>
          <a:blip r:embed="rId2"/>
          <a:srcRect/>
          <a:stretch>
            <a:fillRect/>
          </a:stretch>
        </p:blipFill>
        <p:spPr>
          <a:xfrm>
            <a:off x="8032019" y="3513647"/>
            <a:ext cx="1434519" cy="1463795"/>
          </a:xfrm>
          <a:prstGeom prst="rect">
            <a:avLst/>
          </a:prstGeom>
        </p:spPr>
      </p:pic>
      <p:pic>
        <p:nvPicPr>
          <p:cNvPr id="6" name="Picture 6"/>
          <p:cNvPicPr>
            <a:picLocks noChangeAspect="1"/>
          </p:cNvPicPr>
          <p:nvPr/>
        </p:nvPicPr>
        <p:blipFill>
          <a:blip r:embed="rId3"/>
          <a:srcRect/>
          <a:stretch>
            <a:fillRect/>
          </a:stretch>
        </p:blipFill>
        <p:spPr>
          <a:xfrm>
            <a:off x="10379634" y="3509943"/>
            <a:ext cx="1461965" cy="1463795"/>
          </a:xfrm>
          <a:prstGeom prst="rect">
            <a:avLst/>
          </a:prstGeom>
        </p:spPr>
      </p:pic>
      <p:pic>
        <p:nvPicPr>
          <p:cNvPr id="7" name="Picture 7"/>
          <p:cNvPicPr>
            <a:picLocks noChangeAspect="1"/>
          </p:cNvPicPr>
          <p:nvPr/>
        </p:nvPicPr>
        <p:blipFill>
          <a:blip r:embed="rId4"/>
          <a:srcRect/>
          <a:stretch>
            <a:fillRect/>
          </a:stretch>
        </p:blipFill>
        <p:spPr>
          <a:xfrm>
            <a:off x="8053343" y="5543043"/>
            <a:ext cx="1391871" cy="1390131"/>
          </a:xfrm>
          <a:prstGeom prst="rect">
            <a:avLst/>
          </a:prstGeom>
        </p:spPr>
      </p:pic>
      <p:pic>
        <p:nvPicPr>
          <p:cNvPr id="8" name="Picture 8"/>
          <p:cNvPicPr>
            <a:picLocks noChangeAspect="1"/>
          </p:cNvPicPr>
          <p:nvPr/>
        </p:nvPicPr>
        <p:blipFill>
          <a:blip r:embed="rId5"/>
          <a:srcRect/>
          <a:stretch>
            <a:fillRect/>
          </a:stretch>
        </p:blipFill>
        <p:spPr>
          <a:xfrm>
            <a:off x="10410213" y="5770578"/>
            <a:ext cx="1572290" cy="927651"/>
          </a:xfrm>
          <a:prstGeom prst="rect">
            <a:avLst/>
          </a:prstGeom>
        </p:spPr>
      </p:pic>
      <p:pic>
        <p:nvPicPr>
          <p:cNvPr id="9" name="Picture 9"/>
          <p:cNvPicPr>
            <a:picLocks noChangeAspect="1"/>
          </p:cNvPicPr>
          <p:nvPr/>
        </p:nvPicPr>
        <p:blipFill>
          <a:blip r:embed="rId6"/>
          <a:srcRect r="7638"/>
          <a:stretch>
            <a:fillRect/>
          </a:stretch>
        </p:blipFill>
        <p:spPr>
          <a:xfrm>
            <a:off x="7903372" y="7517582"/>
            <a:ext cx="1691813" cy="1522631"/>
          </a:xfrm>
          <a:prstGeom prst="rect">
            <a:avLst/>
          </a:prstGeom>
        </p:spPr>
      </p:pic>
      <p:pic>
        <p:nvPicPr>
          <p:cNvPr id="10" name="Picture 10"/>
          <p:cNvPicPr>
            <a:picLocks noChangeAspect="1"/>
          </p:cNvPicPr>
          <p:nvPr/>
        </p:nvPicPr>
        <p:blipFill>
          <a:blip r:embed="rId7"/>
          <a:srcRect/>
          <a:stretch>
            <a:fillRect/>
          </a:stretch>
        </p:blipFill>
        <p:spPr>
          <a:xfrm>
            <a:off x="12541721" y="1303710"/>
            <a:ext cx="2201678" cy="1450355"/>
          </a:xfrm>
          <a:prstGeom prst="rect">
            <a:avLst/>
          </a:prstGeom>
        </p:spPr>
      </p:pic>
      <p:pic>
        <p:nvPicPr>
          <p:cNvPr id="11" name="Picture 11"/>
          <p:cNvPicPr>
            <a:picLocks noChangeAspect="1"/>
          </p:cNvPicPr>
          <p:nvPr/>
        </p:nvPicPr>
        <p:blipFill>
          <a:blip r:embed="rId8"/>
          <a:srcRect/>
          <a:stretch>
            <a:fillRect/>
          </a:stretch>
        </p:blipFill>
        <p:spPr>
          <a:xfrm>
            <a:off x="12919030" y="5515196"/>
            <a:ext cx="1453090" cy="1445824"/>
          </a:xfrm>
          <a:prstGeom prst="rect">
            <a:avLst/>
          </a:prstGeom>
        </p:spPr>
      </p:pic>
      <p:pic>
        <p:nvPicPr>
          <p:cNvPr id="12" name="Picture 12"/>
          <p:cNvPicPr>
            <a:picLocks noChangeAspect="1"/>
          </p:cNvPicPr>
          <p:nvPr/>
        </p:nvPicPr>
        <p:blipFill>
          <a:blip r:embed="rId9"/>
          <a:srcRect/>
          <a:stretch>
            <a:fillRect/>
          </a:stretch>
        </p:blipFill>
        <p:spPr>
          <a:xfrm>
            <a:off x="7853576" y="1430665"/>
            <a:ext cx="1791405" cy="1323400"/>
          </a:xfrm>
          <a:prstGeom prst="rect">
            <a:avLst/>
          </a:prstGeom>
        </p:spPr>
      </p:pic>
      <p:pic>
        <p:nvPicPr>
          <p:cNvPr id="13" name="Picture 13"/>
          <p:cNvPicPr>
            <a:picLocks noChangeAspect="1"/>
          </p:cNvPicPr>
          <p:nvPr/>
        </p:nvPicPr>
        <p:blipFill>
          <a:blip r:embed="rId10"/>
          <a:srcRect/>
          <a:stretch>
            <a:fillRect/>
          </a:stretch>
        </p:blipFill>
        <p:spPr>
          <a:xfrm>
            <a:off x="15334544" y="3555679"/>
            <a:ext cx="1515729" cy="1538811"/>
          </a:xfrm>
          <a:prstGeom prst="rect">
            <a:avLst/>
          </a:prstGeom>
        </p:spPr>
      </p:pic>
      <p:pic>
        <p:nvPicPr>
          <p:cNvPr id="14" name="Picture 14"/>
          <p:cNvPicPr>
            <a:picLocks noChangeAspect="1"/>
          </p:cNvPicPr>
          <p:nvPr/>
        </p:nvPicPr>
        <p:blipFill>
          <a:blip r:embed="rId11"/>
          <a:srcRect/>
          <a:stretch>
            <a:fillRect/>
          </a:stretch>
        </p:blipFill>
        <p:spPr>
          <a:xfrm>
            <a:off x="10643551" y="7573080"/>
            <a:ext cx="1370877" cy="1404227"/>
          </a:xfrm>
          <a:prstGeom prst="rect">
            <a:avLst/>
          </a:prstGeom>
        </p:spPr>
      </p:pic>
      <p:pic>
        <p:nvPicPr>
          <p:cNvPr id="15" name="Picture 15"/>
          <p:cNvPicPr>
            <a:picLocks noChangeAspect="1"/>
          </p:cNvPicPr>
          <p:nvPr/>
        </p:nvPicPr>
        <p:blipFill>
          <a:blip r:embed="rId12"/>
          <a:srcRect/>
          <a:stretch>
            <a:fillRect/>
          </a:stretch>
        </p:blipFill>
        <p:spPr>
          <a:xfrm>
            <a:off x="13012997" y="7616313"/>
            <a:ext cx="1189339" cy="1325169"/>
          </a:xfrm>
          <a:prstGeom prst="rect">
            <a:avLst/>
          </a:prstGeom>
        </p:spPr>
      </p:pic>
      <p:pic>
        <p:nvPicPr>
          <p:cNvPr id="16" name="Picture 16"/>
          <p:cNvPicPr>
            <a:picLocks noChangeAspect="1"/>
          </p:cNvPicPr>
          <p:nvPr/>
        </p:nvPicPr>
        <p:blipFill>
          <a:blip r:embed="rId13"/>
          <a:srcRect/>
          <a:stretch>
            <a:fillRect/>
          </a:stretch>
        </p:blipFill>
        <p:spPr>
          <a:xfrm>
            <a:off x="15308647" y="5883385"/>
            <a:ext cx="1449272" cy="1211954"/>
          </a:xfrm>
          <a:prstGeom prst="rect">
            <a:avLst/>
          </a:prstGeom>
        </p:spPr>
      </p:pic>
      <p:pic>
        <p:nvPicPr>
          <p:cNvPr id="17" name="Picture 17"/>
          <p:cNvPicPr>
            <a:picLocks noChangeAspect="1"/>
          </p:cNvPicPr>
          <p:nvPr/>
        </p:nvPicPr>
        <p:blipFill>
          <a:blip r:embed="rId14"/>
          <a:srcRect/>
          <a:stretch>
            <a:fillRect/>
          </a:stretch>
        </p:blipFill>
        <p:spPr>
          <a:xfrm>
            <a:off x="15410836" y="1373003"/>
            <a:ext cx="1578336" cy="1298182"/>
          </a:xfrm>
          <a:prstGeom prst="rect">
            <a:avLst/>
          </a:prstGeom>
        </p:spPr>
      </p:pic>
      <p:pic>
        <p:nvPicPr>
          <p:cNvPr id="18" name="Picture 18"/>
          <p:cNvPicPr>
            <a:picLocks noChangeAspect="1"/>
          </p:cNvPicPr>
          <p:nvPr/>
        </p:nvPicPr>
        <p:blipFill>
          <a:blip r:embed="rId15"/>
          <a:srcRect/>
          <a:stretch>
            <a:fillRect/>
          </a:stretch>
        </p:blipFill>
        <p:spPr>
          <a:xfrm rot="-5400000">
            <a:off x="13053753" y="3362373"/>
            <a:ext cx="1068638" cy="1766344"/>
          </a:xfrm>
          <a:prstGeom prst="rect">
            <a:avLst/>
          </a:prstGeom>
        </p:spPr>
      </p:pic>
      <p:pic>
        <p:nvPicPr>
          <p:cNvPr id="19" name="Picture 19"/>
          <p:cNvPicPr>
            <a:picLocks noChangeAspect="1"/>
          </p:cNvPicPr>
          <p:nvPr/>
        </p:nvPicPr>
        <p:blipFill>
          <a:blip r:embed="rId16"/>
          <a:srcRect/>
          <a:stretch>
            <a:fillRect/>
          </a:stretch>
        </p:blipFill>
        <p:spPr>
          <a:xfrm>
            <a:off x="10209263" y="1246787"/>
            <a:ext cx="1665020" cy="1556794"/>
          </a:xfrm>
          <a:prstGeom prst="rect">
            <a:avLst/>
          </a:prstGeom>
        </p:spPr>
      </p:pic>
      <p:pic>
        <p:nvPicPr>
          <p:cNvPr id="20" name="Picture 20"/>
          <p:cNvPicPr>
            <a:picLocks noChangeAspect="1"/>
          </p:cNvPicPr>
          <p:nvPr/>
        </p:nvPicPr>
        <p:blipFill>
          <a:blip r:embed="rId17"/>
          <a:srcRect/>
          <a:stretch>
            <a:fillRect/>
          </a:stretch>
        </p:blipFill>
        <p:spPr>
          <a:xfrm>
            <a:off x="15200907" y="7676661"/>
            <a:ext cx="1788265" cy="13635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02109">
            <a:off x="11193746" y="-3812596"/>
            <a:ext cx="10792918" cy="8229600"/>
          </a:xfrm>
          <a:prstGeom prst="rect">
            <a:avLst/>
          </a:prstGeom>
        </p:spPr>
      </p:pic>
      <p:pic>
        <p:nvPicPr>
          <p:cNvPr id="3" name="Picture 3"/>
          <p:cNvPicPr>
            <a:picLocks noChangeAspect="1"/>
          </p:cNvPicPr>
          <p:nvPr/>
        </p:nvPicPr>
        <p:blipFill>
          <a:blip r:embed="rId2"/>
          <a:srcRect t="54166" r="75688"/>
          <a:stretch>
            <a:fillRect/>
          </a:stretch>
        </p:blipFill>
        <p:spPr>
          <a:xfrm rot="-708138">
            <a:off x="-985840" y="7716817"/>
            <a:ext cx="2623887" cy="3771900"/>
          </a:xfrm>
          <a:prstGeom prst="rect">
            <a:avLst/>
          </a:prstGeom>
        </p:spPr>
      </p:pic>
      <p:grpSp>
        <p:nvGrpSpPr>
          <p:cNvPr id="4" name="Group 4"/>
          <p:cNvGrpSpPr/>
          <p:nvPr/>
        </p:nvGrpSpPr>
        <p:grpSpPr>
          <a:xfrm>
            <a:off x="602320" y="2734483"/>
            <a:ext cx="5116427" cy="3956236"/>
            <a:chOff x="0" y="0"/>
            <a:chExt cx="1730742" cy="1338282"/>
          </a:xfrm>
        </p:grpSpPr>
        <p:sp>
          <p:nvSpPr>
            <p:cNvPr id="5" name="Freeform 5"/>
            <p:cNvSpPr/>
            <p:nvPr/>
          </p:nvSpPr>
          <p:spPr>
            <a:xfrm>
              <a:off x="0" y="0"/>
              <a:ext cx="1730742" cy="1338282"/>
            </a:xfrm>
            <a:custGeom>
              <a:avLst/>
              <a:gdLst/>
              <a:ahLst/>
              <a:cxnLst/>
              <a:rect l="l" t="t" r="r" b="b"/>
              <a:pathLst>
                <a:path w="1730742" h="1338282">
                  <a:moveTo>
                    <a:pt x="1606282" y="1338282"/>
                  </a:moveTo>
                  <a:lnTo>
                    <a:pt x="124460" y="1338282"/>
                  </a:lnTo>
                  <a:cubicBezTo>
                    <a:pt x="55880" y="1338282"/>
                    <a:pt x="0" y="1282402"/>
                    <a:pt x="0" y="1213822"/>
                  </a:cubicBezTo>
                  <a:lnTo>
                    <a:pt x="0" y="124460"/>
                  </a:lnTo>
                  <a:cubicBezTo>
                    <a:pt x="0" y="55880"/>
                    <a:pt x="55880" y="0"/>
                    <a:pt x="124460" y="0"/>
                  </a:cubicBezTo>
                  <a:lnTo>
                    <a:pt x="1606282" y="0"/>
                  </a:lnTo>
                  <a:cubicBezTo>
                    <a:pt x="1674862" y="0"/>
                    <a:pt x="1730742" y="55880"/>
                    <a:pt x="1730742" y="124460"/>
                  </a:cubicBezTo>
                  <a:lnTo>
                    <a:pt x="1730742" y="1213822"/>
                  </a:lnTo>
                  <a:cubicBezTo>
                    <a:pt x="1730742" y="1282402"/>
                    <a:pt x="1674862" y="1338282"/>
                    <a:pt x="1606282" y="1338282"/>
                  </a:cubicBezTo>
                  <a:close/>
                </a:path>
              </a:pathLst>
            </a:custGeom>
            <a:solidFill>
              <a:srgbClr val="BEA6F2">
                <a:alpha val="73725"/>
              </a:srgbClr>
            </a:solidFill>
          </p:spPr>
        </p:sp>
      </p:grpSp>
      <p:grpSp>
        <p:nvGrpSpPr>
          <p:cNvPr id="6" name="Group 6"/>
          <p:cNvGrpSpPr/>
          <p:nvPr/>
        </p:nvGrpSpPr>
        <p:grpSpPr>
          <a:xfrm>
            <a:off x="6129444" y="4192158"/>
            <a:ext cx="5657850" cy="4284760"/>
            <a:chOff x="0" y="0"/>
            <a:chExt cx="1913890" cy="1449413"/>
          </a:xfrm>
        </p:grpSpPr>
        <p:sp>
          <p:nvSpPr>
            <p:cNvPr id="7" name="Freeform 7"/>
            <p:cNvSpPr/>
            <p:nvPr/>
          </p:nvSpPr>
          <p:spPr>
            <a:xfrm>
              <a:off x="0" y="0"/>
              <a:ext cx="1913890" cy="1449413"/>
            </a:xfrm>
            <a:custGeom>
              <a:avLst/>
              <a:gdLst/>
              <a:ahLst/>
              <a:cxnLst/>
              <a:rect l="l" t="t" r="r" b="b"/>
              <a:pathLst>
                <a:path w="1913890" h="1449413">
                  <a:moveTo>
                    <a:pt x="1789430" y="1449413"/>
                  </a:moveTo>
                  <a:lnTo>
                    <a:pt x="124460" y="1449413"/>
                  </a:lnTo>
                  <a:cubicBezTo>
                    <a:pt x="55880" y="1449413"/>
                    <a:pt x="0" y="1393533"/>
                    <a:pt x="0" y="1324953"/>
                  </a:cubicBezTo>
                  <a:lnTo>
                    <a:pt x="0" y="124460"/>
                  </a:lnTo>
                  <a:cubicBezTo>
                    <a:pt x="0" y="55880"/>
                    <a:pt x="55880" y="0"/>
                    <a:pt x="124460" y="0"/>
                  </a:cubicBezTo>
                  <a:lnTo>
                    <a:pt x="1789430" y="0"/>
                  </a:lnTo>
                  <a:cubicBezTo>
                    <a:pt x="1858010" y="0"/>
                    <a:pt x="1913890" y="55880"/>
                    <a:pt x="1913890" y="124460"/>
                  </a:cubicBezTo>
                  <a:lnTo>
                    <a:pt x="1913890" y="1324953"/>
                  </a:lnTo>
                  <a:cubicBezTo>
                    <a:pt x="1913890" y="1393533"/>
                    <a:pt x="1858010" y="1449413"/>
                    <a:pt x="1789430" y="1449413"/>
                  </a:cubicBezTo>
                  <a:close/>
                </a:path>
              </a:pathLst>
            </a:custGeom>
            <a:solidFill>
              <a:srgbClr val="7A70FA">
                <a:alpha val="45882"/>
              </a:srgbClr>
            </a:solidFill>
          </p:spPr>
        </p:sp>
      </p:grpSp>
      <p:grpSp>
        <p:nvGrpSpPr>
          <p:cNvPr id="8" name="Group 8"/>
          <p:cNvGrpSpPr/>
          <p:nvPr/>
        </p:nvGrpSpPr>
        <p:grpSpPr>
          <a:xfrm>
            <a:off x="12214640" y="5831895"/>
            <a:ext cx="5657850" cy="4188274"/>
            <a:chOff x="0" y="0"/>
            <a:chExt cx="1913890" cy="1416774"/>
          </a:xfrm>
        </p:grpSpPr>
        <p:sp>
          <p:nvSpPr>
            <p:cNvPr id="9" name="Freeform 9"/>
            <p:cNvSpPr/>
            <p:nvPr/>
          </p:nvSpPr>
          <p:spPr>
            <a:xfrm>
              <a:off x="0" y="0"/>
              <a:ext cx="1913890" cy="1416774"/>
            </a:xfrm>
            <a:custGeom>
              <a:avLst/>
              <a:gdLst/>
              <a:ahLst/>
              <a:cxnLst/>
              <a:rect l="l" t="t" r="r" b="b"/>
              <a:pathLst>
                <a:path w="1913890" h="1416774">
                  <a:moveTo>
                    <a:pt x="1789430" y="1416774"/>
                  </a:moveTo>
                  <a:lnTo>
                    <a:pt x="124460" y="1416774"/>
                  </a:lnTo>
                  <a:cubicBezTo>
                    <a:pt x="55880" y="1416774"/>
                    <a:pt x="0" y="1360894"/>
                    <a:pt x="0" y="1292314"/>
                  </a:cubicBezTo>
                  <a:lnTo>
                    <a:pt x="0" y="124460"/>
                  </a:lnTo>
                  <a:cubicBezTo>
                    <a:pt x="0" y="55880"/>
                    <a:pt x="55880" y="0"/>
                    <a:pt x="124460" y="0"/>
                  </a:cubicBezTo>
                  <a:lnTo>
                    <a:pt x="1789430" y="0"/>
                  </a:lnTo>
                  <a:cubicBezTo>
                    <a:pt x="1858010" y="0"/>
                    <a:pt x="1913890" y="55880"/>
                    <a:pt x="1913890" y="124460"/>
                  </a:cubicBezTo>
                  <a:lnTo>
                    <a:pt x="1913890" y="1292314"/>
                  </a:lnTo>
                  <a:cubicBezTo>
                    <a:pt x="1913890" y="1360894"/>
                    <a:pt x="1858010" y="1416774"/>
                    <a:pt x="1789430" y="1416774"/>
                  </a:cubicBezTo>
                  <a:close/>
                </a:path>
              </a:pathLst>
            </a:custGeom>
            <a:solidFill>
              <a:srgbClr val="482BD9">
                <a:alpha val="48627"/>
              </a:srgbClr>
            </a:solidFill>
          </p:spPr>
        </p:sp>
      </p:grpSp>
      <p:grpSp>
        <p:nvGrpSpPr>
          <p:cNvPr id="10" name="Group 10"/>
          <p:cNvGrpSpPr/>
          <p:nvPr/>
        </p:nvGrpSpPr>
        <p:grpSpPr>
          <a:xfrm>
            <a:off x="6699934" y="7141233"/>
            <a:ext cx="3877764" cy="694232"/>
            <a:chOff x="0" y="0"/>
            <a:chExt cx="5170352" cy="925642"/>
          </a:xfrm>
        </p:grpSpPr>
        <p:grpSp>
          <p:nvGrpSpPr>
            <p:cNvPr id="11" name="Group 11"/>
            <p:cNvGrpSpPr/>
            <p:nvPr/>
          </p:nvGrpSpPr>
          <p:grpSpPr>
            <a:xfrm>
              <a:off x="0" y="0"/>
              <a:ext cx="5170352" cy="925642"/>
              <a:chOff x="0" y="0"/>
              <a:chExt cx="6114904" cy="1094744"/>
            </a:xfrm>
          </p:grpSpPr>
          <p:sp>
            <p:nvSpPr>
              <p:cNvPr id="12" name="Freeform 12"/>
              <p:cNvSpPr/>
              <p:nvPr/>
            </p:nvSpPr>
            <p:spPr>
              <a:xfrm>
                <a:off x="0" y="0"/>
                <a:ext cx="6114904" cy="1094744"/>
              </a:xfrm>
              <a:custGeom>
                <a:avLst/>
                <a:gdLst/>
                <a:ahLst/>
                <a:cxnLst/>
                <a:rect l="l" t="t" r="r" b="b"/>
                <a:pathLst>
                  <a:path w="6114904" h="1094744">
                    <a:moveTo>
                      <a:pt x="5990444" y="1094744"/>
                    </a:moveTo>
                    <a:lnTo>
                      <a:pt x="124460" y="1094744"/>
                    </a:lnTo>
                    <a:cubicBezTo>
                      <a:pt x="55880" y="1094744"/>
                      <a:pt x="0" y="1038864"/>
                      <a:pt x="0" y="970284"/>
                    </a:cubicBezTo>
                    <a:lnTo>
                      <a:pt x="0" y="124460"/>
                    </a:lnTo>
                    <a:cubicBezTo>
                      <a:pt x="0" y="55880"/>
                      <a:pt x="55880" y="0"/>
                      <a:pt x="124460" y="0"/>
                    </a:cubicBezTo>
                    <a:lnTo>
                      <a:pt x="5990444" y="0"/>
                    </a:lnTo>
                    <a:cubicBezTo>
                      <a:pt x="6059024" y="0"/>
                      <a:pt x="6114904" y="55880"/>
                      <a:pt x="6114904" y="124460"/>
                    </a:cubicBezTo>
                    <a:lnTo>
                      <a:pt x="6114904" y="970284"/>
                    </a:lnTo>
                    <a:cubicBezTo>
                      <a:pt x="6114904" y="1038864"/>
                      <a:pt x="6059024" y="1094744"/>
                      <a:pt x="5990444" y="1094744"/>
                    </a:cubicBezTo>
                    <a:close/>
                  </a:path>
                </a:pathLst>
              </a:custGeom>
              <a:solidFill>
                <a:srgbClr val="8464EE"/>
              </a:solidFill>
            </p:spPr>
          </p:sp>
        </p:grpSp>
        <p:sp>
          <p:nvSpPr>
            <p:cNvPr id="13" name="TextBox 13"/>
            <p:cNvSpPr txBox="1"/>
            <p:nvPr/>
          </p:nvSpPr>
          <p:spPr>
            <a:xfrm>
              <a:off x="0" y="6242"/>
              <a:ext cx="5170352" cy="836959"/>
            </a:xfrm>
            <a:prstGeom prst="rect">
              <a:avLst/>
            </a:prstGeom>
          </p:spPr>
          <p:txBody>
            <a:bodyPr lIns="0" tIns="0" rIns="0" bIns="0" rtlCol="0" anchor="t">
              <a:spAutoFit/>
            </a:bodyPr>
            <a:lstStyle/>
            <a:p>
              <a:pPr algn="ctr">
                <a:lnSpc>
                  <a:spcPts val="5286"/>
                </a:lnSpc>
              </a:pPr>
              <a:r>
                <a:rPr lang="en-US" sz="3776">
                  <a:solidFill>
                    <a:srgbClr val="FEFFFD"/>
                  </a:solidFill>
                  <a:latin typeface="Glacial Indifference"/>
                </a:rPr>
                <a:t>Spring Data JPA</a:t>
              </a:r>
            </a:p>
          </p:txBody>
        </p:sp>
      </p:grpSp>
      <p:grpSp>
        <p:nvGrpSpPr>
          <p:cNvPr id="14" name="Group 14"/>
          <p:cNvGrpSpPr/>
          <p:nvPr/>
        </p:nvGrpSpPr>
        <p:grpSpPr>
          <a:xfrm>
            <a:off x="6699934" y="5900352"/>
            <a:ext cx="3562697" cy="694232"/>
            <a:chOff x="0" y="0"/>
            <a:chExt cx="4750263" cy="925642"/>
          </a:xfrm>
        </p:grpSpPr>
        <p:grpSp>
          <p:nvGrpSpPr>
            <p:cNvPr id="15" name="Group 15"/>
            <p:cNvGrpSpPr/>
            <p:nvPr/>
          </p:nvGrpSpPr>
          <p:grpSpPr>
            <a:xfrm>
              <a:off x="0" y="0"/>
              <a:ext cx="4750263" cy="925642"/>
              <a:chOff x="0" y="0"/>
              <a:chExt cx="5618071" cy="1094744"/>
            </a:xfrm>
          </p:grpSpPr>
          <p:sp>
            <p:nvSpPr>
              <p:cNvPr id="16" name="Freeform 16"/>
              <p:cNvSpPr/>
              <p:nvPr/>
            </p:nvSpPr>
            <p:spPr>
              <a:xfrm>
                <a:off x="0" y="0"/>
                <a:ext cx="5618071" cy="1094744"/>
              </a:xfrm>
              <a:custGeom>
                <a:avLst/>
                <a:gdLst/>
                <a:ahLst/>
                <a:cxnLst/>
                <a:rect l="l" t="t" r="r" b="b"/>
                <a:pathLst>
                  <a:path w="5618071" h="1094744">
                    <a:moveTo>
                      <a:pt x="5493611" y="1094744"/>
                    </a:moveTo>
                    <a:lnTo>
                      <a:pt x="124460" y="1094744"/>
                    </a:lnTo>
                    <a:cubicBezTo>
                      <a:pt x="55880" y="1094744"/>
                      <a:pt x="0" y="1038864"/>
                      <a:pt x="0" y="970284"/>
                    </a:cubicBezTo>
                    <a:lnTo>
                      <a:pt x="0" y="124460"/>
                    </a:lnTo>
                    <a:cubicBezTo>
                      <a:pt x="0" y="55880"/>
                      <a:pt x="55880" y="0"/>
                      <a:pt x="124460" y="0"/>
                    </a:cubicBezTo>
                    <a:lnTo>
                      <a:pt x="5493611" y="0"/>
                    </a:lnTo>
                    <a:cubicBezTo>
                      <a:pt x="5562191" y="0"/>
                      <a:pt x="5618071" y="55880"/>
                      <a:pt x="5618071" y="124460"/>
                    </a:cubicBezTo>
                    <a:lnTo>
                      <a:pt x="5618071" y="970284"/>
                    </a:lnTo>
                    <a:cubicBezTo>
                      <a:pt x="5618071" y="1038864"/>
                      <a:pt x="5562191" y="1094744"/>
                      <a:pt x="5493611" y="1094744"/>
                    </a:cubicBezTo>
                    <a:close/>
                  </a:path>
                </a:pathLst>
              </a:custGeom>
              <a:solidFill>
                <a:srgbClr val="8464EE"/>
              </a:solidFill>
            </p:spPr>
          </p:sp>
        </p:grpSp>
        <p:sp>
          <p:nvSpPr>
            <p:cNvPr id="17" name="TextBox 17"/>
            <p:cNvSpPr txBox="1"/>
            <p:nvPr/>
          </p:nvSpPr>
          <p:spPr>
            <a:xfrm>
              <a:off x="0" y="6242"/>
              <a:ext cx="4750263" cy="836959"/>
            </a:xfrm>
            <a:prstGeom prst="rect">
              <a:avLst/>
            </a:prstGeom>
          </p:spPr>
          <p:txBody>
            <a:bodyPr lIns="0" tIns="0" rIns="0" bIns="0" rtlCol="0" anchor="t">
              <a:spAutoFit/>
            </a:bodyPr>
            <a:lstStyle/>
            <a:p>
              <a:pPr algn="ctr">
                <a:lnSpc>
                  <a:spcPts val="5286"/>
                </a:lnSpc>
              </a:pPr>
              <a:r>
                <a:rPr lang="en-US" sz="3776">
                  <a:solidFill>
                    <a:srgbClr val="FEFFFD"/>
                  </a:solidFill>
                  <a:latin typeface="Glacial Indifference"/>
                </a:rPr>
                <a:t>Spring Security</a:t>
              </a:r>
            </a:p>
          </p:txBody>
        </p:sp>
      </p:grpSp>
      <p:grpSp>
        <p:nvGrpSpPr>
          <p:cNvPr id="18" name="Group 18"/>
          <p:cNvGrpSpPr/>
          <p:nvPr/>
        </p:nvGrpSpPr>
        <p:grpSpPr>
          <a:xfrm>
            <a:off x="6699934" y="4712601"/>
            <a:ext cx="2893758" cy="694232"/>
            <a:chOff x="0" y="0"/>
            <a:chExt cx="3858343" cy="925642"/>
          </a:xfrm>
        </p:grpSpPr>
        <p:grpSp>
          <p:nvGrpSpPr>
            <p:cNvPr id="19" name="Group 19"/>
            <p:cNvGrpSpPr/>
            <p:nvPr/>
          </p:nvGrpSpPr>
          <p:grpSpPr>
            <a:xfrm>
              <a:off x="0" y="0"/>
              <a:ext cx="3858343" cy="925642"/>
              <a:chOff x="0" y="0"/>
              <a:chExt cx="4563209" cy="1094744"/>
            </a:xfrm>
          </p:grpSpPr>
          <p:sp>
            <p:nvSpPr>
              <p:cNvPr id="20" name="Freeform 20"/>
              <p:cNvSpPr/>
              <p:nvPr/>
            </p:nvSpPr>
            <p:spPr>
              <a:xfrm>
                <a:off x="0" y="0"/>
                <a:ext cx="4563209" cy="1094744"/>
              </a:xfrm>
              <a:custGeom>
                <a:avLst/>
                <a:gdLst/>
                <a:ahLst/>
                <a:cxnLst/>
                <a:rect l="l" t="t" r="r" b="b"/>
                <a:pathLst>
                  <a:path w="4563209" h="1094744">
                    <a:moveTo>
                      <a:pt x="4438749" y="1094744"/>
                    </a:moveTo>
                    <a:lnTo>
                      <a:pt x="124460" y="1094744"/>
                    </a:lnTo>
                    <a:cubicBezTo>
                      <a:pt x="55880" y="1094744"/>
                      <a:pt x="0" y="1038864"/>
                      <a:pt x="0" y="970284"/>
                    </a:cubicBezTo>
                    <a:lnTo>
                      <a:pt x="0" y="124460"/>
                    </a:lnTo>
                    <a:cubicBezTo>
                      <a:pt x="0" y="55880"/>
                      <a:pt x="55880" y="0"/>
                      <a:pt x="124460" y="0"/>
                    </a:cubicBezTo>
                    <a:lnTo>
                      <a:pt x="4438750" y="0"/>
                    </a:lnTo>
                    <a:cubicBezTo>
                      <a:pt x="4507330" y="0"/>
                      <a:pt x="4563209" y="55880"/>
                      <a:pt x="4563209" y="124460"/>
                    </a:cubicBezTo>
                    <a:lnTo>
                      <a:pt x="4563209" y="970284"/>
                    </a:lnTo>
                    <a:cubicBezTo>
                      <a:pt x="4563209" y="1038864"/>
                      <a:pt x="4507330" y="1094744"/>
                      <a:pt x="4438750" y="1094744"/>
                    </a:cubicBezTo>
                    <a:close/>
                  </a:path>
                </a:pathLst>
              </a:custGeom>
              <a:solidFill>
                <a:srgbClr val="8464EE"/>
              </a:solidFill>
            </p:spPr>
          </p:sp>
        </p:grpSp>
        <p:sp>
          <p:nvSpPr>
            <p:cNvPr id="21" name="TextBox 21"/>
            <p:cNvSpPr txBox="1"/>
            <p:nvPr/>
          </p:nvSpPr>
          <p:spPr>
            <a:xfrm>
              <a:off x="0" y="6242"/>
              <a:ext cx="3858343" cy="836959"/>
            </a:xfrm>
            <a:prstGeom prst="rect">
              <a:avLst/>
            </a:prstGeom>
          </p:spPr>
          <p:txBody>
            <a:bodyPr lIns="0" tIns="0" rIns="0" bIns="0" rtlCol="0" anchor="t">
              <a:spAutoFit/>
            </a:bodyPr>
            <a:lstStyle/>
            <a:p>
              <a:pPr algn="ctr">
                <a:lnSpc>
                  <a:spcPts val="5286"/>
                </a:lnSpc>
              </a:pPr>
              <a:r>
                <a:rPr lang="en-US" sz="3776">
                  <a:solidFill>
                    <a:srgbClr val="FEFFFD"/>
                  </a:solidFill>
                  <a:latin typeface="Glacial Indifference"/>
                </a:rPr>
                <a:t>Spring Boot</a:t>
              </a:r>
            </a:p>
          </p:txBody>
        </p:sp>
      </p:grpSp>
      <p:grpSp>
        <p:nvGrpSpPr>
          <p:cNvPr id="22" name="Group 22"/>
          <p:cNvGrpSpPr/>
          <p:nvPr/>
        </p:nvGrpSpPr>
        <p:grpSpPr>
          <a:xfrm>
            <a:off x="3458073" y="5553236"/>
            <a:ext cx="1810912" cy="694232"/>
            <a:chOff x="0" y="0"/>
            <a:chExt cx="2414550" cy="925642"/>
          </a:xfrm>
        </p:grpSpPr>
        <p:grpSp>
          <p:nvGrpSpPr>
            <p:cNvPr id="23" name="Group 23"/>
            <p:cNvGrpSpPr/>
            <p:nvPr/>
          </p:nvGrpSpPr>
          <p:grpSpPr>
            <a:xfrm>
              <a:off x="0" y="0"/>
              <a:ext cx="2414550" cy="925642"/>
              <a:chOff x="0" y="0"/>
              <a:chExt cx="2855655" cy="1094744"/>
            </a:xfrm>
          </p:grpSpPr>
          <p:sp>
            <p:nvSpPr>
              <p:cNvPr id="24" name="Freeform 24"/>
              <p:cNvSpPr/>
              <p:nvPr/>
            </p:nvSpPr>
            <p:spPr>
              <a:xfrm>
                <a:off x="0" y="0"/>
                <a:ext cx="2855655" cy="1094744"/>
              </a:xfrm>
              <a:custGeom>
                <a:avLst/>
                <a:gdLst/>
                <a:ahLst/>
                <a:cxnLst/>
                <a:rect l="l" t="t" r="r" b="b"/>
                <a:pathLst>
                  <a:path w="2855655" h="1094744">
                    <a:moveTo>
                      <a:pt x="2731195" y="1094744"/>
                    </a:moveTo>
                    <a:lnTo>
                      <a:pt x="124460" y="1094744"/>
                    </a:lnTo>
                    <a:cubicBezTo>
                      <a:pt x="55880" y="1094744"/>
                      <a:pt x="0" y="1038864"/>
                      <a:pt x="0" y="970284"/>
                    </a:cubicBezTo>
                    <a:lnTo>
                      <a:pt x="0" y="124460"/>
                    </a:lnTo>
                    <a:cubicBezTo>
                      <a:pt x="0" y="55880"/>
                      <a:pt x="55880" y="0"/>
                      <a:pt x="124460" y="0"/>
                    </a:cubicBezTo>
                    <a:lnTo>
                      <a:pt x="2731195" y="0"/>
                    </a:lnTo>
                    <a:cubicBezTo>
                      <a:pt x="2799775" y="0"/>
                      <a:pt x="2855655" y="55880"/>
                      <a:pt x="2855655" y="124460"/>
                    </a:cubicBezTo>
                    <a:lnTo>
                      <a:pt x="2855655" y="970284"/>
                    </a:lnTo>
                    <a:cubicBezTo>
                      <a:pt x="2855655" y="1038864"/>
                      <a:pt x="2799775" y="1094744"/>
                      <a:pt x="2731195" y="1094744"/>
                    </a:cubicBezTo>
                    <a:close/>
                  </a:path>
                </a:pathLst>
              </a:custGeom>
              <a:solidFill>
                <a:srgbClr val="8464EE"/>
              </a:solidFill>
            </p:spPr>
          </p:sp>
        </p:grpSp>
        <p:sp>
          <p:nvSpPr>
            <p:cNvPr id="25" name="TextBox 25"/>
            <p:cNvSpPr txBox="1"/>
            <p:nvPr/>
          </p:nvSpPr>
          <p:spPr>
            <a:xfrm>
              <a:off x="0" y="6242"/>
              <a:ext cx="2414550" cy="836959"/>
            </a:xfrm>
            <a:prstGeom prst="rect">
              <a:avLst/>
            </a:prstGeom>
          </p:spPr>
          <p:txBody>
            <a:bodyPr lIns="0" tIns="0" rIns="0" bIns="0" rtlCol="0" anchor="t">
              <a:spAutoFit/>
            </a:bodyPr>
            <a:lstStyle/>
            <a:p>
              <a:pPr algn="ctr">
                <a:lnSpc>
                  <a:spcPts val="5286"/>
                </a:lnSpc>
              </a:pPr>
              <a:r>
                <a:rPr lang="en-US" sz="3776">
                  <a:solidFill>
                    <a:srgbClr val="FEFFFD"/>
                  </a:solidFill>
                  <a:latin typeface="Glacial Indifference"/>
                </a:rPr>
                <a:t>axios</a:t>
              </a:r>
            </a:p>
          </p:txBody>
        </p:sp>
      </p:grpSp>
      <p:grpSp>
        <p:nvGrpSpPr>
          <p:cNvPr id="26" name="Group 26"/>
          <p:cNvGrpSpPr/>
          <p:nvPr/>
        </p:nvGrpSpPr>
        <p:grpSpPr>
          <a:xfrm>
            <a:off x="1148676" y="5553236"/>
            <a:ext cx="1810912" cy="694232"/>
            <a:chOff x="0" y="0"/>
            <a:chExt cx="2414550" cy="925642"/>
          </a:xfrm>
        </p:grpSpPr>
        <p:grpSp>
          <p:nvGrpSpPr>
            <p:cNvPr id="27" name="Group 27"/>
            <p:cNvGrpSpPr/>
            <p:nvPr/>
          </p:nvGrpSpPr>
          <p:grpSpPr>
            <a:xfrm>
              <a:off x="0" y="0"/>
              <a:ext cx="2414550" cy="925642"/>
              <a:chOff x="0" y="0"/>
              <a:chExt cx="2855655" cy="1094744"/>
            </a:xfrm>
          </p:grpSpPr>
          <p:sp>
            <p:nvSpPr>
              <p:cNvPr id="28" name="Freeform 28"/>
              <p:cNvSpPr/>
              <p:nvPr/>
            </p:nvSpPr>
            <p:spPr>
              <a:xfrm>
                <a:off x="0" y="0"/>
                <a:ext cx="2855655" cy="1094744"/>
              </a:xfrm>
              <a:custGeom>
                <a:avLst/>
                <a:gdLst/>
                <a:ahLst/>
                <a:cxnLst/>
                <a:rect l="l" t="t" r="r" b="b"/>
                <a:pathLst>
                  <a:path w="2855655" h="1094744">
                    <a:moveTo>
                      <a:pt x="2731195" y="1094744"/>
                    </a:moveTo>
                    <a:lnTo>
                      <a:pt x="124460" y="1094744"/>
                    </a:lnTo>
                    <a:cubicBezTo>
                      <a:pt x="55880" y="1094744"/>
                      <a:pt x="0" y="1038864"/>
                      <a:pt x="0" y="970284"/>
                    </a:cubicBezTo>
                    <a:lnTo>
                      <a:pt x="0" y="124460"/>
                    </a:lnTo>
                    <a:cubicBezTo>
                      <a:pt x="0" y="55880"/>
                      <a:pt x="55880" y="0"/>
                      <a:pt x="124460" y="0"/>
                    </a:cubicBezTo>
                    <a:lnTo>
                      <a:pt x="2731195" y="0"/>
                    </a:lnTo>
                    <a:cubicBezTo>
                      <a:pt x="2799775" y="0"/>
                      <a:pt x="2855655" y="55880"/>
                      <a:pt x="2855655" y="124460"/>
                    </a:cubicBezTo>
                    <a:lnTo>
                      <a:pt x="2855655" y="970284"/>
                    </a:lnTo>
                    <a:cubicBezTo>
                      <a:pt x="2855655" y="1038864"/>
                      <a:pt x="2799775" y="1094744"/>
                      <a:pt x="2731195" y="1094744"/>
                    </a:cubicBezTo>
                    <a:close/>
                  </a:path>
                </a:pathLst>
              </a:custGeom>
              <a:solidFill>
                <a:srgbClr val="8464EE"/>
              </a:solidFill>
            </p:spPr>
          </p:sp>
        </p:grpSp>
        <p:sp>
          <p:nvSpPr>
            <p:cNvPr id="29" name="TextBox 29"/>
            <p:cNvSpPr txBox="1"/>
            <p:nvPr/>
          </p:nvSpPr>
          <p:spPr>
            <a:xfrm>
              <a:off x="0" y="6242"/>
              <a:ext cx="2414550" cy="836959"/>
            </a:xfrm>
            <a:prstGeom prst="rect">
              <a:avLst/>
            </a:prstGeom>
          </p:spPr>
          <p:txBody>
            <a:bodyPr lIns="0" tIns="0" rIns="0" bIns="0" rtlCol="0" anchor="t">
              <a:spAutoFit/>
            </a:bodyPr>
            <a:lstStyle/>
            <a:p>
              <a:pPr algn="ctr">
                <a:lnSpc>
                  <a:spcPts val="5286"/>
                </a:lnSpc>
              </a:pPr>
              <a:r>
                <a:rPr lang="en-US" sz="3776">
                  <a:solidFill>
                    <a:srgbClr val="FEFFFD"/>
                  </a:solidFill>
                  <a:latin typeface="Glacial Indifference"/>
                </a:rPr>
                <a:t>Vuex</a:t>
              </a:r>
            </a:p>
          </p:txBody>
        </p:sp>
      </p:grpSp>
      <p:grpSp>
        <p:nvGrpSpPr>
          <p:cNvPr id="30" name="Group 30"/>
          <p:cNvGrpSpPr/>
          <p:nvPr/>
        </p:nvGrpSpPr>
        <p:grpSpPr>
          <a:xfrm>
            <a:off x="1172156" y="4365485"/>
            <a:ext cx="3381873" cy="694232"/>
            <a:chOff x="0" y="0"/>
            <a:chExt cx="4509164" cy="925642"/>
          </a:xfrm>
        </p:grpSpPr>
        <p:grpSp>
          <p:nvGrpSpPr>
            <p:cNvPr id="31" name="Group 31"/>
            <p:cNvGrpSpPr/>
            <p:nvPr/>
          </p:nvGrpSpPr>
          <p:grpSpPr>
            <a:xfrm>
              <a:off x="0" y="0"/>
              <a:ext cx="4509164" cy="925642"/>
              <a:chOff x="0" y="0"/>
              <a:chExt cx="5332926" cy="1094744"/>
            </a:xfrm>
          </p:grpSpPr>
          <p:sp>
            <p:nvSpPr>
              <p:cNvPr id="32" name="Freeform 32"/>
              <p:cNvSpPr/>
              <p:nvPr/>
            </p:nvSpPr>
            <p:spPr>
              <a:xfrm>
                <a:off x="0" y="0"/>
                <a:ext cx="5332926" cy="1094744"/>
              </a:xfrm>
              <a:custGeom>
                <a:avLst/>
                <a:gdLst/>
                <a:ahLst/>
                <a:cxnLst/>
                <a:rect l="l" t="t" r="r" b="b"/>
                <a:pathLst>
                  <a:path w="5332926" h="1094744">
                    <a:moveTo>
                      <a:pt x="5208466" y="1094744"/>
                    </a:moveTo>
                    <a:lnTo>
                      <a:pt x="124460" y="1094744"/>
                    </a:lnTo>
                    <a:cubicBezTo>
                      <a:pt x="55880" y="1094744"/>
                      <a:pt x="0" y="1038864"/>
                      <a:pt x="0" y="970284"/>
                    </a:cubicBezTo>
                    <a:lnTo>
                      <a:pt x="0" y="124460"/>
                    </a:lnTo>
                    <a:cubicBezTo>
                      <a:pt x="0" y="55880"/>
                      <a:pt x="55880" y="0"/>
                      <a:pt x="124460" y="0"/>
                    </a:cubicBezTo>
                    <a:lnTo>
                      <a:pt x="5208466" y="0"/>
                    </a:lnTo>
                    <a:cubicBezTo>
                      <a:pt x="5277046" y="0"/>
                      <a:pt x="5332926" y="55880"/>
                      <a:pt x="5332926" y="124460"/>
                    </a:cubicBezTo>
                    <a:lnTo>
                      <a:pt x="5332926" y="970284"/>
                    </a:lnTo>
                    <a:cubicBezTo>
                      <a:pt x="5332926" y="1038864"/>
                      <a:pt x="5277046" y="1094744"/>
                      <a:pt x="5208466" y="1094744"/>
                    </a:cubicBezTo>
                    <a:close/>
                  </a:path>
                </a:pathLst>
              </a:custGeom>
              <a:solidFill>
                <a:srgbClr val="8464EE"/>
              </a:solidFill>
            </p:spPr>
          </p:sp>
        </p:grpSp>
        <p:sp>
          <p:nvSpPr>
            <p:cNvPr id="33" name="TextBox 33"/>
            <p:cNvSpPr txBox="1"/>
            <p:nvPr/>
          </p:nvSpPr>
          <p:spPr>
            <a:xfrm>
              <a:off x="0" y="6242"/>
              <a:ext cx="4509164" cy="836959"/>
            </a:xfrm>
            <a:prstGeom prst="rect">
              <a:avLst/>
            </a:prstGeom>
          </p:spPr>
          <p:txBody>
            <a:bodyPr lIns="0" tIns="0" rIns="0" bIns="0" rtlCol="0" anchor="t">
              <a:spAutoFit/>
            </a:bodyPr>
            <a:lstStyle/>
            <a:p>
              <a:pPr algn="ctr">
                <a:lnSpc>
                  <a:spcPts val="5286"/>
                </a:lnSpc>
              </a:pPr>
              <a:r>
                <a:rPr lang="en-US" sz="3776">
                  <a:solidFill>
                    <a:srgbClr val="FEFFFD"/>
                  </a:solidFill>
                  <a:latin typeface="Glacial Indifference"/>
                </a:rPr>
                <a:t>Element UI</a:t>
              </a:r>
            </a:p>
          </p:txBody>
        </p:sp>
      </p:grpSp>
      <p:grpSp>
        <p:nvGrpSpPr>
          <p:cNvPr id="34" name="Group 34"/>
          <p:cNvGrpSpPr/>
          <p:nvPr/>
        </p:nvGrpSpPr>
        <p:grpSpPr>
          <a:xfrm>
            <a:off x="1148676" y="3119281"/>
            <a:ext cx="1810912" cy="694232"/>
            <a:chOff x="0" y="0"/>
            <a:chExt cx="2414550" cy="925642"/>
          </a:xfrm>
        </p:grpSpPr>
        <p:grpSp>
          <p:nvGrpSpPr>
            <p:cNvPr id="35" name="Group 35"/>
            <p:cNvGrpSpPr/>
            <p:nvPr/>
          </p:nvGrpSpPr>
          <p:grpSpPr>
            <a:xfrm>
              <a:off x="0" y="0"/>
              <a:ext cx="2414550" cy="925642"/>
              <a:chOff x="0" y="0"/>
              <a:chExt cx="2855655" cy="1094744"/>
            </a:xfrm>
          </p:grpSpPr>
          <p:sp>
            <p:nvSpPr>
              <p:cNvPr id="36" name="Freeform 36"/>
              <p:cNvSpPr/>
              <p:nvPr/>
            </p:nvSpPr>
            <p:spPr>
              <a:xfrm>
                <a:off x="0" y="0"/>
                <a:ext cx="2855655" cy="1094744"/>
              </a:xfrm>
              <a:custGeom>
                <a:avLst/>
                <a:gdLst/>
                <a:ahLst/>
                <a:cxnLst/>
                <a:rect l="l" t="t" r="r" b="b"/>
                <a:pathLst>
                  <a:path w="2855655" h="1094744">
                    <a:moveTo>
                      <a:pt x="2731195" y="1094744"/>
                    </a:moveTo>
                    <a:lnTo>
                      <a:pt x="124460" y="1094744"/>
                    </a:lnTo>
                    <a:cubicBezTo>
                      <a:pt x="55880" y="1094744"/>
                      <a:pt x="0" y="1038864"/>
                      <a:pt x="0" y="970284"/>
                    </a:cubicBezTo>
                    <a:lnTo>
                      <a:pt x="0" y="124460"/>
                    </a:lnTo>
                    <a:cubicBezTo>
                      <a:pt x="0" y="55880"/>
                      <a:pt x="55880" y="0"/>
                      <a:pt x="124460" y="0"/>
                    </a:cubicBezTo>
                    <a:lnTo>
                      <a:pt x="2731195" y="0"/>
                    </a:lnTo>
                    <a:cubicBezTo>
                      <a:pt x="2799775" y="0"/>
                      <a:pt x="2855655" y="55880"/>
                      <a:pt x="2855655" y="124460"/>
                    </a:cubicBezTo>
                    <a:lnTo>
                      <a:pt x="2855655" y="970284"/>
                    </a:lnTo>
                    <a:cubicBezTo>
                      <a:pt x="2855655" y="1038864"/>
                      <a:pt x="2799775" y="1094744"/>
                      <a:pt x="2731195" y="1094744"/>
                    </a:cubicBezTo>
                    <a:close/>
                  </a:path>
                </a:pathLst>
              </a:custGeom>
              <a:solidFill>
                <a:srgbClr val="8464EE"/>
              </a:solidFill>
            </p:spPr>
          </p:sp>
        </p:grpSp>
        <p:sp>
          <p:nvSpPr>
            <p:cNvPr id="37" name="TextBox 37"/>
            <p:cNvSpPr txBox="1"/>
            <p:nvPr/>
          </p:nvSpPr>
          <p:spPr>
            <a:xfrm>
              <a:off x="0" y="6242"/>
              <a:ext cx="2414550" cy="836959"/>
            </a:xfrm>
            <a:prstGeom prst="rect">
              <a:avLst/>
            </a:prstGeom>
          </p:spPr>
          <p:txBody>
            <a:bodyPr lIns="0" tIns="0" rIns="0" bIns="0" rtlCol="0" anchor="t">
              <a:spAutoFit/>
            </a:bodyPr>
            <a:lstStyle/>
            <a:p>
              <a:pPr algn="ctr">
                <a:lnSpc>
                  <a:spcPts val="5286"/>
                </a:lnSpc>
              </a:pPr>
              <a:r>
                <a:rPr lang="en-US" sz="3776" dirty="0">
                  <a:solidFill>
                    <a:srgbClr val="FEFFFD"/>
                  </a:solidFill>
                  <a:latin typeface="Glacial Indifference"/>
                </a:rPr>
                <a:t>Vue</a:t>
              </a:r>
            </a:p>
          </p:txBody>
        </p:sp>
      </p:grpSp>
      <p:grpSp>
        <p:nvGrpSpPr>
          <p:cNvPr id="38" name="Group 38"/>
          <p:cNvGrpSpPr/>
          <p:nvPr/>
        </p:nvGrpSpPr>
        <p:grpSpPr>
          <a:xfrm>
            <a:off x="14138109" y="8239107"/>
            <a:ext cx="1810912" cy="694232"/>
            <a:chOff x="0" y="0"/>
            <a:chExt cx="2414550" cy="925642"/>
          </a:xfrm>
        </p:grpSpPr>
        <p:grpSp>
          <p:nvGrpSpPr>
            <p:cNvPr id="39" name="Group 39"/>
            <p:cNvGrpSpPr/>
            <p:nvPr/>
          </p:nvGrpSpPr>
          <p:grpSpPr>
            <a:xfrm>
              <a:off x="0" y="0"/>
              <a:ext cx="2414550" cy="925642"/>
              <a:chOff x="0" y="0"/>
              <a:chExt cx="2855655" cy="1094744"/>
            </a:xfrm>
          </p:grpSpPr>
          <p:sp>
            <p:nvSpPr>
              <p:cNvPr id="40" name="Freeform 40"/>
              <p:cNvSpPr/>
              <p:nvPr/>
            </p:nvSpPr>
            <p:spPr>
              <a:xfrm>
                <a:off x="0" y="0"/>
                <a:ext cx="2855655" cy="1094744"/>
              </a:xfrm>
              <a:custGeom>
                <a:avLst/>
                <a:gdLst/>
                <a:ahLst/>
                <a:cxnLst/>
                <a:rect l="l" t="t" r="r" b="b"/>
                <a:pathLst>
                  <a:path w="2855655" h="1094744">
                    <a:moveTo>
                      <a:pt x="2731195" y="1094744"/>
                    </a:moveTo>
                    <a:lnTo>
                      <a:pt x="124460" y="1094744"/>
                    </a:lnTo>
                    <a:cubicBezTo>
                      <a:pt x="55880" y="1094744"/>
                      <a:pt x="0" y="1038864"/>
                      <a:pt x="0" y="970284"/>
                    </a:cubicBezTo>
                    <a:lnTo>
                      <a:pt x="0" y="124460"/>
                    </a:lnTo>
                    <a:cubicBezTo>
                      <a:pt x="0" y="55880"/>
                      <a:pt x="55880" y="0"/>
                      <a:pt x="124460" y="0"/>
                    </a:cubicBezTo>
                    <a:lnTo>
                      <a:pt x="2731195" y="0"/>
                    </a:lnTo>
                    <a:cubicBezTo>
                      <a:pt x="2799775" y="0"/>
                      <a:pt x="2855655" y="55880"/>
                      <a:pt x="2855655" y="124460"/>
                    </a:cubicBezTo>
                    <a:lnTo>
                      <a:pt x="2855655" y="970284"/>
                    </a:lnTo>
                    <a:cubicBezTo>
                      <a:pt x="2855655" y="1038864"/>
                      <a:pt x="2799775" y="1094744"/>
                      <a:pt x="2731195" y="1094744"/>
                    </a:cubicBezTo>
                    <a:close/>
                  </a:path>
                </a:pathLst>
              </a:custGeom>
              <a:solidFill>
                <a:srgbClr val="8464EE"/>
              </a:solidFill>
            </p:spPr>
          </p:sp>
        </p:grpSp>
        <p:sp>
          <p:nvSpPr>
            <p:cNvPr id="41" name="TextBox 41"/>
            <p:cNvSpPr txBox="1"/>
            <p:nvPr/>
          </p:nvSpPr>
          <p:spPr>
            <a:xfrm>
              <a:off x="0" y="6242"/>
              <a:ext cx="2414550" cy="836959"/>
            </a:xfrm>
            <a:prstGeom prst="rect">
              <a:avLst/>
            </a:prstGeom>
          </p:spPr>
          <p:txBody>
            <a:bodyPr lIns="0" tIns="0" rIns="0" bIns="0" rtlCol="0" anchor="t">
              <a:spAutoFit/>
            </a:bodyPr>
            <a:lstStyle/>
            <a:p>
              <a:pPr algn="ctr">
                <a:lnSpc>
                  <a:spcPts val="5286"/>
                </a:lnSpc>
              </a:pPr>
              <a:r>
                <a:rPr lang="en-US" sz="3776">
                  <a:solidFill>
                    <a:srgbClr val="FEFFFD"/>
                  </a:solidFill>
                  <a:latin typeface="Glacial Indifference"/>
                </a:rPr>
                <a:t>MySQL</a:t>
              </a:r>
            </a:p>
          </p:txBody>
        </p:sp>
      </p:grpSp>
      <p:grpSp>
        <p:nvGrpSpPr>
          <p:cNvPr id="42" name="Group 42"/>
          <p:cNvGrpSpPr/>
          <p:nvPr/>
        </p:nvGrpSpPr>
        <p:grpSpPr>
          <a:xfrm>
            <a:off x="13936960" y="6950266"/>
            <a:ext cx="2213209" cy="694232"/>
            <a:chOff x="0" y="0"/>
            <a:chExt cx="2950946" cy="925642"/>
          </a:xfrm>
        </p:grpSpPr>
        <p:grpSp>
          <p:nvGrpSpPr>
            <p:cNvPr id="43" name="Group 43"/>
            <p:cNvGrpSpPr/>
            <p:nvPr/>
          </p:nvGrpSpPr>
          <p:grpSpPr>
            <a:xfrm>
              <a:off x="0" y="0"/>
              <a:ext cx="2950946" cy="925642"/>
              <a:chOff x="0" y="0"/>
              <a:chExt cx="3490043" cy="1094744"/>
            </a:xfrm>
          </p:grpSpPr>
          <p:sp>
            <p:nvSpPr>
              <p:cNvPr id="44" name="Freeform 44"/>
              <p:cNvSpPr/>
              <p:nvPr/>
            </p:nvSpPr>
            <p:spPr>
              <a:xfrm>
                <a:off x="0" y="0"/>
                <a:ext cx="3490043" cy="1094744"/>
              </a:xfrm>
              <a:custGeom>
                <a:avLst/>
                <a:gdLst/>
                <a:ahLst/>
                <a:cxnLst/>
                <a:rect l="l" t="t" r="r" b="b"/>
                <a:pathLst>
                  <a:path w="3490043" h="1094744">
                    <a:moveTo>
                      <a:pt x="3365583" y="1094744"/>
                    </a:moveTo>
                    <a:lnTo>
                      <a:pt x="124460" y="1094744"/>
                    </a:lnTo>
                    <a:cubicBezTo>
                      <a:pt x="55880" y="1094744"/>
                      <a:pt x="0" y="1038864"/>
                      <a:pt x="0" y="970284"/>
                    </a:cubicBezTo>
                    <a:lnTo>
                      <a:pt x="0" y="124460"/>
                    </a:lnTo>
                    <a:cubicBezTo>
                      <a:pt x="0" y="55880"/>
                      <a:pt x="55880" y="0"/>
                      <a:pt x="124460" y="0"/>
                    </a:cubicBezTo>
                    <a:lnTo>
                      <a:pt x="3365583" y="0"/>
                    </a:lnTo>
                    <a:cubicBezTo>
                      <a:pt x="3434163" y="0"/>
                      <a:pt x="3490043" y="55880"/>
                      <a:pt x="3490043" y="124460"/>
                    </a:cubicBezTo>
                    <a:lnTo>
                      <a:pt x="3490043" y="970284"/>
                    </a:lnTo>
                    <a:cubicBezTo>
                      <a:pt x="3490043" y="1038864"/>
                      <a:pt x="3434163" y="1094744"/>
                      <a:pt x="3365583" y="1094744"/>
                    </a:cubicBezTo>
                    <a:close/>
                  </a:path>
                </a:pathLst>
              </a:custGeom>
              <a:solidFill>
                <a:srgbClr val="8464EE"/>
              </a:solidFill>
            </p:spPr>
          </p:sp>
        </p:grpSp>
        <p:sp>
          <p:nvSpPr>
            <p:cNvPr id="45" name="TextBox 45"/>
            <p:cNvSpPr txBox="1"/>
            <p:nvPr/>
          </p:nvSpPr>
          <p:spPr>
            <a:xfrm>
              <a:off x="0" y="6242"/>
              <a:ext cx="2950946" cy="836959"/>
            </a:xfrm>
            <a:prstGeom prst="rect">
              <a:avLst/>
            </a:prstGeom>
          </p:spPr>
          <p:txBody>
            <a:bodyPr lIns="0" tIns="0" rIns="0" bIns="0" rtlCol="0" anchor="t">
              <a:spAutoFit/>
            </a:bodyPr>
            <a:lstStyle/>
            <a:p>
              <a:pPr algn="ctr">
                <a:lnSpc>
                  <a:spcPts val="5286"/>
                </a:lnSpc>
              </a:pPr>
              <a:r>
                <a:rPr lang="en-US" sz="3776">
                  <a:solidFill>
                    <a:srgbClr val="FEFFFD"/>
                  </a:solidFill>
                  <a:latin typeface="Glacial Indifference"/>
                </a:rPr>
                <a:t>Hibernate</a:t>
              </a:r>
            </a:p>
          </p:txBody>
        </p:sp>
      </p:grpSp>
      <p:grpSp>
        <p:nvGrpSpPr>
          <p:cNvPr id="46" name="Group 46"/>
          <p:cNvGrpSpPr/>
          <p:nvPr/>
        </p:nvGrpSpPr>
        <p:grpSpPr>
          <a:xfrm>
            <a:off x="602320" y="415579"/>
            <a:ext cx="6197831" cy="1991048"/>
            <a:chOff x="0" y="0"/>
            <a:chExt cx="8263774" cy="2654730"/>
          </a:xfrm>
        </p:grpSpPr>
        <p:sp>
          <p:nvSpPr>
            <p:cNvPr id="47" name="TextBox 47"/>
            <p:cNvSpPr txBox="1"/>
            <p:nvPr/>
          </p:nvSpPr>
          <p:spPr>
            <a:xfrm>
              <a:off x="0" y="-19050"/>
              <a:ext cx="8263774" cy="1428750"/>
            </a:xfrm>
            <a:prstGeom prst="rect">
              <a:avLst/>
            </a:prstGeom>
          </p:spPr>
          <p:txBody>
            <a:bodyPr lIns="0" tIns="0" rIns="0" bIns="0" rtlCol="0" anchor="t">
              <a:spAutoFit/>
            </a:bodyPr>
            <a:lstStyle/>
            <a:p>
              <a:pPr>
                <a:lnSpc>
                  <a:spcPts val="8400"/>
                </a:lnSpc>
              </a:pPr>
              <a:r>
                <a:rPr lang="en-US" sz="7000" dirty="0" err="1">
                  <a:solidFill>
                    <a:srgbClr val="B171E7"/>
                  </a:solidFill>
                  <a:ea typeface="Public Sans Bold"/>
                </a:rPr>
                <a:t>系统架构</a:t>
              </a:r>
              <a:endParaRPr lang="en-US" sz="7000" dirty="0">
                <a:solidFill>
                  <a:srgbClr val="B171E7"/>
                </a:solidFill>
                <a:ea typeface="Public Sans Bold"/>
              </a:endParaRPr>
            </a:p>
          </p:txBody>
        </p:sp>
        <p:sp>
          <p:nvSpPr>
            <p:cNvPr id="48" name="TextBox 48"/>
            <p:cNvSpPr txBox="1"/>
            <p:nvPr/>
          </p:nvSpPr>
          <p:spPr>
            <a:xfrm>
              <a:off x="0" y="1947129"/>
              <a:ext cx="6764642" cy="707602"/>
            </a:xfrm>
            <a:prstGeom prst="rect">
              <a:avLst/>
            </a:prstGeom>
          </p:spPr>
          <p:txBody>
            <a:bodyPr lIns="0" tIns="0" rIns="0" bIns="0" rtlCol="0" anchor="t">
              <a:spAutoFit/>
            </a:bodyPr>
            <a:lstStyle/>
            <a:p>
              <a:pPr>
                <a:lnSpc>
                  <a:spcPts val="4480"/>
                </a:lnSpc>
              </a:pPr>
              <a:r>
                <a:rPr lang="en-US" sz="3200" dirty="0" err="1">
                  <a:solidFill>
                    <a:srgbClr val="101122"/>
                  </a:solidFill>
                  <a:ea typeface="Public Sans"/>
                </a:rPr>
                <a:t>前后端分离</a:t>
              </a:r>
              <a:endParaRPr lang="en-US" sz="3200" dirty="0">
                <a:solidFill>
                  <a:srgbClr val="101122"/>
                </a:solidFill>
                <a:ea typeface="Public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508472">
            <a:off x="-2834068" y="4454603"/>
            <a:ext cx="7725537" cy="8229600"/>
          </a:xfrm>
          <a:prstGeom prst="rect">
            <a:avLst/>
          </a:prstGeom>
        </p:spPr>
      </p:pic>
      <p:grpSp>
        <p:nvGrpSpPr>
          <p:cNvPr id="3" name="Group 3"/>
          <p:cNvGrpSpPr/>
          <p:nvPr/>
        </p:nvGrpSpPr>
        <p:grpSpPr>
          <a:xfrm>
            <a:off x="341012" y="449753"/>
            <a:ext cx="4018113" cy="3202373"/>
            <a:chOff x="0" y="0"/>
            <a:chExt cx="1359213" cy="1083272"/>
          </a:xfrm>
        </p:grpSpPr>
        <p:sp>
          <p:nvSpPr>
            <p:cNvPr id="4" name="Freeform 4"/>
            <p:cNvSpPr/>
            <p:nvPr/>
          </p:nvSpPr>
          <p:spPr>
            <a:xfrm>
              <a:off x="0" y="0"/>
              <a:ext cx="1359214" cy="1083272"/>
            </a:xfrm>
            <a:custGeom>
              <a:avLst/>
              <a:gdLst/>
              <a:ahLst/>
              <a:cxnLst/>
              <a:rect l="l" t="t" r="r" b="b"/>
              <a:pathLst>
                <a:path w="1359214" h="1083272">
                  <a:moveTo>
                    <a:pt x="1234753" y="1083272"/>
                  </a:moveTo>
                  <a:lnTo>
                    <a:pt x="124460" y="1083272"/>
                  </a:lnTo>
                  <a:cubicBezTo>
                    <a:pt x="55880" y="1083272"/>
                    <a:pt x="0" y="1027392"/>
                    <a:pt x="0" y="958812"/>
                  </a:cubicBezTo>
                  <a:lnTo>
                    <a:pt x="0" y="124460"/>
                  </a:lnTo>
                  <a:cubicBezTo>
                    <a:pt x="0" y="55880"/>
                    <a:pt x="55880" y="0"/>
                    <a:pt x="124460" y="0"/>
                  </a:cubicBezTo>
                  <a:lnTo>
                    <a:pt x="1234754" y="0"/>
                  </a:lnTo>
                  <a:cubicBezTo>
                    <a:pt x="1303334" y="0"/>
                    <a:pt x="1359214" y="55880"/>
                    <a:pt x="1359214" y="124460"/>
                  </a:cubicBezTo>
                  <a:lnTo>
                    <a:pt x="1359214" y="958812"/>
                  </a:lnTo>
                  <a:cubicBezTo>
                    <a:pt x="1359214" y="1027392"/>
                    <a:pt x="1303334" y="1083272"/>
                    <a:pt x="1234754" y="1083272"/>
                  </a:cubicBezTo>
                  <a:close/>
                </a:path>
              </a:pathLst>
            </a:custGeom>
            <a:solidFill>
              <a:srgbClr val="AEBAF7">
                <a:alpha val="40784"/>
              </a:srgbClr>
            </a:solidFill>
          </p:spPr>
        </p:sp>
      </p:grpSp>
      <p:grpSp>
        <p:nvGrpSpPr>
          <p:cNvPr id="5" name="Group 5"/>
          <p:cNvGrpSpPr/>
          <p:nvPr/>
        </p:nvGrpSpPr>
        <p:grpSpPr>
          <a:xfrm>
            <a:off x="1273465" y="1975597"/>
            <a:ext cx="2833853" cy="991613"/>
            <a:chOff x="0" y="0"/>
            <a:chExt cx="3778470" cy="1322150"/>
          </a:xfrm>
        </p:grpSpPr>
        <p:grpSp>
          <p:nvGrpSpPr>
            <p:cNvPr id="6" name="Group 6"/>
            <p:cNvGrpSpPr/>
            <p:nvPr/>
          </p:nvGrpSpPr>
          <p:grpSpPr>
            <a:xfrm>
              <a:off x="0" y="0"/>
              <a:ext cx="3778470" cy="1322150"/>
              <a:chOff x="0" y="0"/>
              <a:chExt cx="1887305" cy="660400"/>
            </a:xfrm>
          </p:grpSpPr>
          <p:sp>
            <p:nvSpPr>
              <p:cNvPr id="7" name="Freeform 7"/>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8" name="TextBox 8"/>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dirty="0" err="1">
                  <a:solidFill>
                    <a:srgbClr val="FFFFFF"/>
                  </a:solidFill>
                  <a:ea typeface="Open Sans Light"/>
                </a:rPr>
                <a:t>身份验证</a:t>
              </a:r>
              <a:endParaRPr lang="en-US" sz="3115" dirty="0">
                <a:solidFill>
                  <a:srgbClr val="FFFFFF"/>
                </a:solidFill>
                <a:ea typeface="Open Sans Light"/>
              </a:endParaRPr>
            </a:p>
          </p:txBody>
        </p:sp>
      </p:grpSp>
      <p:grpSp>
        <p:nvGrpSpPr>
          <p:cNvPr id="9" name="Group 9"/>
          <p:cNvGrpSpPr/>
          <p:nvPr/>
        </p:nvGrpSpPr>
        <p:grpSpPr>
          <a:xfrm>
            <a:off x="4960867" y="449753"/>
            <a:ext cx="4018113" cy="7611101"/>
            <a:chOff x="0" y="0"/>
            <a:chExt cx="1359213" cy="2574619"/>
          </a:xfrm>
        </p:grpSpPr>
        <p:sp>
          <p:nvSpPr>
            <p:cNvPr id="10" name="Freeform 10"/>
            <p:cNvSpPr/>
            <p:nvPr/>
          </p:nvSpPr>
          <p:spPr>
            <a:xfrm>
              <a:off x="0" y="0"/>
              <a:ext cx="1359214" cy="2574619"/>
            </a:xfrm>
            <a:custGeom>
              <a:avLst/>
              <a:gdLst/>
              <a:ahLst/>
              <a:cxnLst/>
              <a:rect l="l" t="t" r="r" b="b"/>
              <a:pathLst>
                <a:path w="1359214" h="2574619">
                  <a:moveTo>
                    <a:pt x="1234753" y="2574619"/>
                  </a:moveTo>
                  <a:lnTo>
                    <a:pt x="124460" y="2574619"/>
                  </a:lnTo>
                  <a:cubicBezTo>
                    <a:pt x="55880" y="2574619"/>
                    <a:pt x="0" y="2518739"/>
                    <a:pt x="0" y="2450159"/>
                  </a:cubicBezTo>
                  <a:lnTo>
                    <a:pt x="0" y="124460"/>
                  </a:lnTo>
                  <a:cubicBezTo>
                    <a:pt x="0" y="55880"/>
                    <a:pt x="55880" y="0"/>
                    <a:pt x="124460" y="0"/>
                  </a:cubicBezTo>
                  <a:lnTo>
                    <a:pt x="1234754" y="0"/>
                  </a:lnTo>
                  <a:cubicBezTo>
                    <a:pt x="1303334" y="0"/>
                    <a:pt x="1359214" y="55880"/>
                    <a:pt x="1359214" y="124460"/>
                  </a:cubicBezTo>
                  <a:lnTo>
                    <a:pt x="1359214" y="2450159"/>
                  </a:lnTo>
                  <a:cubicBezTo>
                    <a:pt x="1359214" y="2518739"/>
                    <a:pt x="1303334" y="2574619"/>
                    <a:pt x="1234754" y="2574619"/>
                  </a:cubicBezTo>
                  <a:close/>
                </a:path>
              </a:pathLst>
            </a:custGeom>
            <a:solidFill>
              <a:srgbClr val="AEBAF7">
                <a:alpha val="40784"/>
              </a:srgbClr>
            </a:solidFill>
          </p:spPr>
        </p:sp>
      </p:grpSp>
      <p:grpSp>
        <p:nvGrpSpPr>
          <p:cNvPr id="11" name="Group 11"/>
          <p:cNvGrpSpPr/>
          <p:nvPr/>
        </p:nvGrpSpPr>
        <p:grpSpPr>
          <a:xfrm>
            <a:off x="9518988" y="449753"/>
            <a:ext cx="4018113" cy="8910515"/>
            <a:chOff x="0" y="0"/>
            <a:chExt cx="1359213" cy="3014174"/>
          </a:xfrm>
        </p:grpSpPr>
        <p:sp>
          <p:nvSpPr>
            <p:cNvPr id="12" name="Freeform 12"/>
            <p:cNvSpPr/>
            <p:nvPr/>
          </p:nvSpPr>
          <p:spPr>
            <a:xfrm>
              <a:off x="0" y="0"/>
              <a:ext cx="1359214" cy="3014174"/>
            </a:xfrm>
            <a:custGeom>
              <a:avLst/>
              <a:gdLst/>
              <a:ahLst/>
              <a:cxnLst/>
              <a:rect l="l" t="t" r="r" b="b"/>
              <a:pathLst>
                <a:path w="1359214" h="3014174">
                  <a:moveTo>
                    <a:pt x="1234753" y="3014174"/>
                  </a:moveTo>
                  <a:lnTo>
                    <a:pt x="124460" y="3014174"/>
                  </a:lnTo>
                  <a:cubicBezTo>
                    <a:pt x="55880" y="3014174"/>
                    <a:pt x="0" y="2958294"/>
                    <a:pt x="0" y="2889714"/>
                  </a:cubicBezTo>
                  <a:lnTo>
                    <a:pt x="0" y="124460"/>
                  </a:lnTo>
                  <a:cubicBezTo>
                    <a:pt x="0" y="55880"/>
                    <a:pt x="55880" y="0"/>
                    <a:pt x="124460" y="0"/>
                  </a:cubicBezTo>
                  <a:lnTo>
                    <a:pt x="1234754" y="0"/>
                  </a:lnTo>
                  <a:cubicBezTo>
                    <a:pt x="1303334" y="0"/>
                    <a:pt x="1359214" y="55880"/>
                    <a:pt x="1359214" y="124460"/>
                  </a:cubicBezTo>
                  <a:lnTo>
                    <a:pt x="1359214" y="2889714"/>
                  </a:lnTo>
                  <a:cubicBezTo>
                    <a:pt x="1359214" y="2958294"/>
                    <a:pt x="1303334" y="3014174"/>
                    <a:pt x="1234754" y="3014174"/>
                  </a:cubicBezTo>
                  <a:close/>
                </a:path>
              </a:pathLst>
            </a:custGeom>
            <a:solidFill>
              <a:srgbClr val="AEBAF7">
                <a:alpha val="40784"/>
              </a:srgbClr>
            </a:solidFill>
          </p:spPr>
        </p:sp>
      </p:grpSp>
      <p:grpSp>
        <p:nvGrpSpPr>
          <p:cNvPr id="13" name="Group 13"/>
          <p:cNvGrpSpPr/>
          <p:nvPr/>
        </p:nvGrpSpPr>
        <p:grpSpPr>
          <a:xfrm>
            <a:off x="14037849" y="449753"/>
            <a:ext cx="4018113" cy="8910515"/>
            <a:chOff x="0" y="0"/>
            <a:chExt cx="1359213" cy="3014174"/>
          </a:xfrm>
        </p:grpSpPr>
        <p:sp>
          <p:nvSpPr>
            <p:cNvPr id="14" name="Freeform 14"/>
            <p:cNvSpPr/>
            <p:nvPr/>
          </p:nvSpPr>
          <p:spPr>
            <a:xfrm>
              <a:off x="0" y="0"/>
              <a:ext cx="1359214" cy="3014174"/>
            </a:xfrm>
            <a:custGeom>
              <a:avLst/>
              <a:gdLst/>
              <a:ahLst/>
              <a:cxnLst/>
              <a:rect l="l" t="t" r="r" b="b"/>
              <a:pathLst>
                <a:path w="1359214" h="3014174">
                  <a:moveTo>
                    <a:pt x="1234753" y="3014174"/>
                  </a:moveTo>
                  <a:lnTo>
                    <a:pt x="124460" y="3014174"/>
                  </a:lnTo>
                  <a:cubicBezTo>
                    <a:pt x="55880" y="3014174"/>
                    <a:pt x="0" y="2958294"/>
                    <a:pt x="0" y="2889714"/>
                  </a:cubicBezTo>
                  <a:lnTo>
                    <a:pt x="0" y="124460"/>
                  </a:lnTo>
                  <a:cubicBezTo>
                    <a:pt x="0" y="55880"/>
                    <a:pt x="55880" y="0"/>
                    <a:pt x="124460" y="0"/>
                  </a:cubicBezTo>
                  <a:lnTo>
                    <a:pt x="1234754" y="0"/>
                  </a:lnTo>
                  <a:cubicBezTo>
                    <a:pt x="1303334" y="0"/>
                    <a:pt x="1359214" y="55880"/>
                    <a:pt x="1359214" y="124460"/>
                  </a:cubicBezTo>
                  <a:lnTo>
                    <a:pt x="1359214" y="2889714"/>
                  </a:lnTo>
                  <a:cubicBezTo>
                    <a:pt x="1359214" y="2958294"/>
                    <a:pt x="1303334" y="3014174"/>
                    <a:pt x="1234754" y="3014174"/>
                  </a:cubicBezTo>
                  <a:close/>
                </a:path>
              </a:pathLst>
            </a:custGeom>
            <a:solidFill>
              <a:srgbClr val="AEBAF7">
                <a:alpha val="40784"/>
              </a:srgbClr>
            </a:solidFill>
          </p:spPr>
        </p:sp>
      </p:grpSp>
      <p:grpSp>
        <p:nvGrpSpPr>
          <p:cNvPr id="15" name="Group 15"/>
          <p:cNvGrpSpPr/>
          <p:nvPr/>
        </p:nvGrpSpPr>
        <p:grpSpPr>
          <a:xfrm>
            <a:off x="5872692" y="2050940"/>
            <a:ext cx="2833853" cy="991613"/>
            <a:chOff x="0" y="0"/>
            <a:chExt cx="3778470" cy="1322150"/>
          </a:xfrm>
        </p:grpSpPr>
        <p:grpSp>
          <p:nvGrpSpPr>
            <p:cNvPr id="16" name="Group 16"/>
            <p:cNvGrpSpPr/>
            <p:nvPr/>
          </p:nvGrpSpPr>
          <p:grpSpPr>
            <a:xfrm>
              <a:off x="0" y="0"/>
              <a:ext cx="3778470" cy="1322150"/>
              <a:chOff x="0" y="0"/>
              <a:chExt cx="1887305" cy="660400"/>
            </a:xfrm>
          </p:grpSpPr>
          <p:sp>
            <p:nvSpPr>
              <p:cNvPr id="17" name="Freeform 17"/>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18" name="TextBox 18"/>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论文上传</a:t>
              </a:r>
            </a:p>
          </p:txBody>
        </p:sp>
      </p:grpSp>
      <p:grpSp>
        <p:nvGrpSpPr>
          <p:cNvPr id="19" name="Group 19"/>
          <p:cNvGrpSpPr/>
          <p:nvPr/>
        </p:nvGrpSpPr>
        <p:grpSpPr>
          <a:xfrm>
            <a:off x="5872692" y="3540854"/>
            <a:ext cx="2833853" cy="991613"/>
            <a:chOff x="0" y="0"/>
            <a:chExt cx="3778470" cy="1322150"/>
          </a:xfrm>
        </p:grpSpPr>
        <p:grpSp>
          <p:nvGrpSpPr>
            <p:cNvPr id="20" name="Group 20"/>
            <p:cNvGrpSpPr/>
            <p:nvPr/>
          </p:nvGrpSpPr>
          <p:grpSpPr>
            <a:xfrm>
              <a:off x="0" y="0"/>
              <a:ext cx="3778470" cy="1322150"/>
              <a:chOff x="0" y="0"/>
              <a:chExt cx="1887305" cy="660400"/>
            </a:xfrm>
          </p:grpSpPr>
          <p:sp>
            <p:nvSpPr>
              <p:cNvPr id="21" name="Freeform 21"/>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22" name="TextBox 22"/>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论文下载</a:t>
              </a:r>
            </a:p>
          </p:txBody>
        </p:sp>
      </p:grpSp>
      <p:grpSp>
        <p:nvGrpSpPr>
          <p:cNvPr id="23" name="Group 23"/>
          <p:cNvGrpSpPr/>
          <p:nvPr/>
        </p:nvGrpSpPr>
        <p:grpSpPr>
          <a:xfrm>
            <a:off x="14927857" y="3540854"/>
            <a:ext cx="2833853" cy="991613"/>
            <a:chOff x="0" y="0"/>
            <a:chExt cx="3778470" cy="1322150"/>
          </a:xfrm>
        </p:grpSpPr>
        <p:grpSp>
          <p:nvGrpSpPr>
            <p:cNvPr id="24" name="Group 24"/>
            <p:cNvGrpSpPr/>
            <p:nvPr/>
          </p:nvGrpSpPr>
          <p:grpSpPr>
            <a:xfrm>
              <a:off x="0" y="0"/>
              <a:ext cx="3778470" cy="1322150"/>
              <a:chOff x="0" y="0"/>
              <a:chExt cx="1887305" cy="660400"/>
            </a:xfrm>
          </p:grpSpPr>
          <p:sp>
            <p:nvSpPr>
              <p:cNvPr id="25" name="Freeform 25"/>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26" name="TextBox 26"/>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得分统计</a:t>
              </a:r>
            </a:p>
          </p:txBody>
        </p:sp>
      </p:grpSp>
      <p:grpSp>
        <p:nvGrpSpPr>
          <p:cNvPr id="27" name="Group 27"/>
          <p:cNvGrpSpPr/>
          <p:nvPr/>
        </p:nvGrpSpPr>
        <p:grpSpPr>
          <a:xfrm>
            <a:off x="5872692" y="4905011"/>
            <a:ext cx="2833853" cy="991613"/>
            <a:chOff x="0" y="0"/>
            <a:chExt cx="3778470" cy="1322150"/>
          </a:xfrm>
        </p:grpSpPr>
        <p:grpSp>
          <p:nvGrpSpPr>
            <p:cNvPr id="28" name="Group 28"/>
            <p:cNvGrpSpPr/>
            <p:nvPr/>
          </p:nvGrpSpPr>
          <p:grpSpPr>
            <a:xfrm>
              <a:off x="0" y="0"/>
              <a:ext cx="3778470" cy="1322150"/>
              <a:chOff x="0" y="0"/>
              <a:chExt cx="1887305" cy="660400"/>
            </a:xfrm>
          </p:grpSpPr>
          <p:sp>
            <p:nvSpPr>
              <p:cNvPr id="29" name="Freeform 29"/>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30" name="TextBox 30"/>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论文预览</a:t>
              </a:r>
            </a:p>
          </p:txBody>
        </p:sp>
      </p:grpSp>
      <p:grpSp>
        <p:nvGrpSpPr>
          <p:cNvPr id="31" name="Group 31"/>
          <p:cNvGrpSpPr/>
          <p:nvPr/>
        </p:nvGrpSpPr>
        <p:grpSpPr>
          <a:xfrm>
            <a:off x="5872692" y="6273175"/>
            <a:ext cx="2833853" cy="991613"/>
            <a:chOff x="0" y="0"/>
            <a:chExt cx="3778470" cy="1322150"/>
          </a:xfrm>
        </p:grpSpPr>
        <p:grpSp>
          <p:nvGrpSpPr>
            <p:cNvPr id="32" name="Group 32"/>
            <p:cNvGrpSpPr/>
            <p:nvPr/>
          </p:nvGrpSpPr>
          <p:grpSpPr>
            <a:xfrm>
              <a:off x="0" y="0"/>
              <a:ext cx="3778470" cy="1322150"/>
              <a:chOff x="0" y="0"/>
              <a:chExt cx="1887305" cy="660400"/>
            </a:xfrm>
          </p:grpSpPr>
          <p:sp>
            <p:nvSpPr>
              <p:cNvPr id="33" name="Freeform 33"/>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34" name="TextBox 34"/>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论文评论</a:t>
              </a:r>
            </a:p>
          </p:txBody>
        </p:sp>
      </p:grpSp>
      <p:grpSp>
        <p:nvGrpSpPr>
          <p:cNvPr id="35" name="Group 35"/>
          <p:cNvGrpSpPr/>
          <p:nvPr/>
        </p:nvGrpSpPr>
        <p:grpSpPr>
          <a:xfrm>
            <a:off x="10404603" y="2050940"/>
            <a:ext cx="2833853" cy="991613"/>
            <a:chOff x="0" y="0"/>
            <a:chExt cx="3778470" cy="1322150"/>
          </a:xfrm>
        </p:grpSpPr>
        <p:grpSp>
          <p:nvGrpSpPr>
            <p:cNvPr id="36" name="Group 36"/>
            <p:cNvGrpSpPr/>
            <p:nvPr/>
          </p:nvGrpSpPr>
          <p:grpSpPr>
            <a:xfrm>
              <a:off x="0" y="0"/>
              <a:ext cx="3778470" cy="1322150"/>
              <a:chOff x="0" y="0"/>
              <a:chExt cx="1887305" cy="660400"/>
            </a:xfrm>
          </p:grpSpPr>
          <p:sp>
            <p:nvSpPr>
              <p:cNvPr id="37" name="Freeform 37"/>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38" name="TextBox 38"/>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论文下载</a:t>
              </a:r>
            </a:p>
          </p:txBody>
        </p:sp>
      </p:grpSp>
      <p:grpSp>
        <p:nvGrpSpPr>
          <p:cNvPr id="39" name="Group 39"/>
          <p:cNvGrpSpPr/>
          <p:nvPr/>
        </p:nvGrpSpPr>
        <p:grpSpPr>
          <a:xfrm>
            <a:off x="14927857" y="2050940"/>
            <a:ext cx="2833853" cy="991613"/>
            <a:chOff x="0" y="0"/>
            <a:chExt cx="3778470" cy="1322150"/>
          </a:xfrm>
        </p:grpSpPr>
        <p:grpSp>
          <p:nvGrpSpPr>
            <p:cNvPr id="40" name="Group 40"/>
            <p:cNvGrpSpPr/>
            <p:nvPr/>
          </p:nvGrpSpPr>
          <p:grpSpPr>
            <a:xfrm>
              <a:off x="0" y="0"/>
              <a:ext cx="3778470" cy="1322150"/>
              <a:chOff x="0" y="0"/>
              <a:chExt cx="1887305" cy="660400"/>
            </a:xfrm>
          </p:grpSpPr>
          <p:sp>
            <p:nvSpPr>
              <p:cNvPr id="41" name="Freeform 41"/>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42" name="TextBox 42"/>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论文分配</a:t>
              </a:r>
            </a:p>
          </p:txBody>
        </p:sp>
      </p:grpSp>
      <p:grpSp>
        <p:nvGrpSpPr>
          <p:cNvPr id="43" name="Group 43"/>
          <p:cNvGrpSpPr/>
          <p:nvPr/>
        </p:nvGrpSpPr>
        <p:grpSpPr>
          <a:xfrm>
            <a:off x="10404603" y="3540854"/>
            <a:ext cx="2833853" cy="991613"/>
            <a:chOff x="0" y="0"/>
            <a:chExt cx="3778470" cy="1322150"/>
          </a:xfrm>
        </p:grpSpPr>
        <p:grpSp>
          <p:nvGrpSpPr>
            <p:cNvPr id="44" name="Group 44"/>
            <p:cNvGrpSpPr/>
            <p:nvPr/>
          </p:nvGrpSpPr>
          <p:grpSpPr>
            <a:xfrm>
              <a:off x="0" y="0"/>
              <a:ext cx="3778470" cy="1322150"/>
              <a:chOff x="0" y="0"/>
              <a:chExt cx="1887305" cy="660400"/>
            </a:xfrm>
          </p:grpSpPr>
          <p:sp>
            <p:nvSpPr>
              <p:cNvPr id="45" name="Freeform 45"/>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46" name="TextBox 46"/>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论文预览</a:t>
              </a:r>
            </a:p>
          </p:txBody>
        </p:sp>
      </p:grpSp>
      <p:grpSp>
        <p:nvGrpSpPr>
          <p:cNvPr id="47" name="Group 47"/>
          <p:cNvGrpSpPr/>
          <p:nvPr/>
        </p:nvGrpSpPr>
        <p:grpSpPr>
          <a:xfrm>
            <a:off x="10404603" y="6273175"/>
            <a:ext cx="2833853" cy="991613"/>
            <a:chOff x="0" y="0"/>
            <a:chExt cx="3778470" cy="1322150"/>
          </a:xfrm>
        </p:grpSpPr>
        <p:grpSp>
          <p:nvGrpSpPr>
            <p:cNvPr id="48" name="Group 48"/>
            <p:cNvGrpSpPr/>
            <p:nvPr/>
          </p:nvGrpSpPr>
          <p:grpSpPr>
            <a:xfrm>
              <a:off x="0" y="0"/>
              <a:ext cx="3778470" cy="1322150"/>
              <a:chOff x="0" y="0"/>
              <a:chExt cx="1887305" cy="660400"/>
            </a:xfrm>
          </p:grpSpPr>
          <p:sp>
            <p:nvSpPr>
              <p:cNvPr id="49" name="Freeform 49"/>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50" name="TextBox 50"/>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论文评分</a:t>
              </a:r>
            </a:p>
          </p:txBody>
        </p:sp>
      </p:grpSp>
      <p:grpSp>
        <p:nvGrpSpPr>
          <p:cNvPr id="51" name="Group 51"/>
          <p:cNvGrpSpPr/>
          <p:nvPr/>
        </p:nvGrpSpPr>
        <p:grpSpPr>
          <a:xfrm>
            <a:off x="10404603" y="4905011"/>
            <a:ext cx="2833853" cy="991613"/>
            <a:chOff x="0" y="0"/>
            <a:chExt cx="3778470" cy="1322150"/>
          </a:xfrm>
        </p:grpSpPr>
        <p:grpSp>
          <p:nvGrpSpPr>
            <p:cNvPr id="52" name="Group 52"/>
            <p:cNvGrpSpPr/>
            <p:nvPr/>
          </p:nvGrpSpPr>
          <p:grpSpPr>
            <a:xfrm>
              <a:off x="0" y="0"/>
              <a:ext cx="3778470" cy="1322150"/>
              <a:chOff x="0" y="0"/>
              <a:chExt cx="1887305" cy="660400"/>
            </a:xfrm>
          </p:grpSpPr>
          <p:sp>
            <p:nvSpPr>
              <p:cNvPr id="53" name="Freeform 53"/>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54" name="TextBox 54"/>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论文评论</a:t>
              </a:r>
            </a:p>
          </p:txBody>
        </p:sp>
      </p:grpSp>
      <p:grpSp>
        <p:nvGrpSpPr>
          <p:cNvPr id="55" name="Group 55"/>
          <p:cNvGrpSpPr/>
          <p:nvPr/>
        </p:nvGrpSpPr>
        <p:grpSpPr>
          <a:xfrm>
            <a:off x="10404603" y="7719740"/>
            <a:ext cx="2833853" cy="991613"/>
            <a:chOff x="0" y="0"/>
            <a:chExt cx="3778470" cy="1322150"/>
          </a:xfrm>
        </p:grpSpPr>
        <p:grpSp>
          <p:nvGrpSpPr>
            <p:cNvPr id="56" name="Group 56"/>
            <p:cNvGrpSpPr/>
            <p:nvPr/>
          </p:nvGrpSpPr>
          <p:grpSpPr>
            <a:xfrm>
              <a:off x="0" y="0"/>
              <a:ext cx="3778470" cy="1322150"/>
              <a:chOff x="0" y="0"/>
              <a:chExt cx="1887305" cy="660400"/>
            </a:xfrm>
          </p:grpSpPr>
          <p:sp>
            <p:nvSpPr>
              <p:cNvPr id="57" name="Freeform 57"/>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58" name="TextBox 58"/>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问题标签</a:t>
              </a:r>
            </a:p>
          </p:txBody>
        </p:sp>
      </p:grpSp>
      <p:grpSp>
        <p:nvGrpSpPr>
          <p:cNvPr id="59" name="Group 59"/>
          <p:cNvGrpSpPr/>
          <p:nvPr/>
        </p:nvGrpSpPr>
        <p:grpSpPr>
          <a:xfrm>
            <a:off x="14927857" y="4905011"/>
            <a:ext cx="2833853" cy="991613"/>
            <a:chOff x="0" y="0"/>
            <a:chExt cx="3778470" cy="1322150"/>
          </a:xfrm>
        </p:grpSpPr>
        <p:grpSp>
          <p:nvGrpSpPr>
            <p:cNvPr id="60" name="Group 60"/>
            <p:cNvGrpSpPr/>
            <p:nvPr/>
          </p:nvGrpSpPr>
          <p:grpSpPr>
            <a:xfrm>
              <a:off x="0" y="0"/>
              <a:ext cx="3778470" cy="1322150"/>
              <a:chOff x="0" y="0"/>
              <a:chExt cx="1887305" cy="660400"/>
            </a:xfrm>
          </p:grpSpPr>
          <p:sp>
            <p:nvSpPr>
              <p:cNvPr id="61" name="Freeform 61"/>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62" name="TextBox 62"/>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任务统计</a:t>
              </a:r>
            </a:p>
          </p:txBody>
        </p:sp>
      </p:grpSp>
      <p:grpSp>
        <p:nvGrpSpPr>
          <p:cNvPr id="63" name="Group 63"/>
          <p:cNvGrpSpPr/>
          <p:nvPr/>
        </p:nvGrpSpPr>
        <p:grpSpPr>
          <a:xfrm>
            <a:off x="14927857" y="6273175"/>
            <a:ext cx="2833853" cy="991613"/>
            <a:chOff x="0" y="0"/>
            <a:chExt cx="3778470" cy="1322150"/>
          </a:xfrm>
        </p:grpSpPr>
        <p:grpSp>
          <p:nvGrpSpPr>
            <p:cNvPr id="64" name="Group 64"/>
            <p:cNvGrpSpPr/>
            <p:nvPr/>
          </p:nvGrpSpPr>
          <p:grpSpPr>
            <a:xfrm>
              <a:off x="0" y="0"/>
              <a:ext cx="3778470" cy="1322150"/>
              <a:chOff x="0" y="0"/>
              <a:chExt cx="1887305" cy="660400"/>
            </a:xfrm>
          </p:grpSpPr>
          <p:sp>
            <p:nvSpPr>
              <p:cNvPr id="65" name="Freeform 65"/>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66" name="TextBox 66"/>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学生管理</a:t>
              </a:r>
            </a:p>
          </p:txBody>
        </p:sp>
      </p:grpSp>
      <p:grpSp>
        <p:nvGrpSpPr>
          <p:cNvPr id="67" name="Group 67"/>
          <p:cNvGrpSpPr/>
          <p:nvPr/>
        </p:nvGrpSpPr>
        <p:grpSpPr>
          <a:xfrm>
            <a:off x="14927857" y="7719740"/>
            <a:ext cx="2833853" cy="991613"/>
            <a:chOff x="0" y="0"/>
            <a:chExt cx="3778470" cy="1322150"/>
          </a:xfrm>
        </p:grpSpPr>
        <p:grpSp>
          <p:nvGrpSpPr>
            <p:cNvPr id="68" name="Group 68"/>
            <p:cNvGrpSpPr/>
            <p:nvPr/>
          </p:nvGrpSpPr>
          <p:grpSpPr>
            <a:xfrm>
              <a:off x="0" y="0"/>
              <a:ext cx="3778470" cy="1322150"/>
              <a:chOff x="0" y="0"/>
              <a:chExt cx="1887305" cy="660400"/>
            </a:xfrm>
          </p:grpSpPr>
          <p:sp>
            <p:nvSpPr>
              <p:cNvPr id="69" name="Freeform 69"/>
              <p:cNvSpPr/>
              <p:nvPr/>
            </p:nvSpPr>
            <p:spPr>
              <a:xfrm>
                <a:off x="0" y="0"/>
                <a:ext cx="1887306" cy="660400"/>
              </a:xfrm>
              <a:custGeom>
                <a:avLst/>
                <a:gdLst/>
                <a:ahLst/>
                <a:cxnLst/>
                <a:rect l="l" t="t" r="r" b="b"/>
                <a:pathLst>
                  <a:path w="1887306" h="660400">
                    <a:moveTo>
                      <a:pt x="1762845" y="660400"/>
                    </a:moveTo>
                    <a:lnTo>
                      <a:pt x="124460" y="660400"/>
                    </a:lnTo>
                    <a:cubicBezTo>
                      <a:pt x="55880" y="660400"/>
                      <a:pt x="0" y="604520"/>
                      <a:pt x="0" y="535940"/>
                    </a:cubicBezTo>
                    <a:lnTo>
                      <a:pt x="0" y="124460"/>
                    </a:lnTo>
                    <a:cubicBezTo>
                      <a:pt x="0" y="55880"/>
                      <a:pt x="55880" y="0"/>
                      <a:pt x="124460" y="0"/>
                    </a:cubicBezTo>
                    <a:lnTo>
                      <a:pt x="1762845" y="0"/>
                    </a:lnTo>
                    <a:cubicBezTo>
                      <a:pt x="1831426" y="0"/>
                      <a:pt x="1887306" y="55880"/>
                      <a:pt x="1887306" y="124460"/>
                    </a:cubicBezTo>
                    <a:lnTo>
                      <a:pt x="1887306" y="535940"/>
                    </a:lnTo>
                    <a:cubicBezTo>
                      <a:pt x="1887306" y="604520"/>
                      <a:pt x="1831426" y="660400"/>
                      <a:pt x="1762845" y="660400"/>
                    </a:cubicBezTo>
                    <a:close/>
                  </a:path>
                </a:pathLst>
              </a:custGeom>
              <a:solidFill>
                <a:srgbClr val="8464EE">
                  <a:alpha val="40784"/>
                </a:srgbClr>
              </a:solidFill>
            </p:spPr>
          </p:sp>
        </p:grpSp>
        <p:sp>
          <p:nvSpPr>
            <p:cNvPr id="70" name="TextBox 70"/>
            <p:cNvSpPr txBox="1"/>
            <p:nvPr/>
          </p:nvSpPr>
          <p:spPr>
            <a:xfrm>
              <a:off x="128991" y="176272"/>
              <a:ext cx="3520488" cy="684737"/>
            </a:xfrm>
            <a:prstGeom prst="rect">
              <a:avLst/>
            </a:prstGeom>
          </p:spPr>
          <p:txBody>
            <a:bodyPr lIns="0" tIns="0" rIns="0" bIns="0" rtlCol="0" anchor="t">
              <a:spAutoFit/>
            </a:bodyPr>
            <a:lstStyle/>
            <a:p>
              <a:pPr algn="ctr">
                <a:lnSpc>
                  <a:spcPts val="4361"/>
                </a:lnSpc>
              </a:pPr>
              <a:r>
                <a:rPr lang="en-US" sz="3115">
                  <a:solidFill>
                    <a:srgbClr val="FFFFFF"/>
                  </a:solidFill>
                  <a:ea typeface="Open Sans Light"/>
                </a:rPr>
                <a:t>教师管理</a:t>
              </a:r>
            </a:p>
          </p:txBody>
        </p:sp>
      </p:grpSp>
      <p:sp>
        <p:nvSpPr>
          <p:cNvPr id="71" name="TextBox 71"/>
          <p:cNvSpPr txBox="1"/>
          <p:nvPr/>
        </p:nvSpPr>
        <p:spPr>
          <a:xfrm>
            <a:off x="841640" y="813440"/>
            <a:ext cx="863650" cy="580390"/>
          </a:xfrm>
          <a:prstGeom prst="rect">
            <a:avLst/>
          </a:prstGeom>
        </p:spPr>
        <p:txBody>
          <a:bodyPr lIns="0" tIns="0" rIns="0" bIns="0" rtlCol="0" anchor="t">
            <a:spAutoFit/>
          </a:bodyPr>
          <a:lstStyle/>
          <a:p>
            <a:pPr algn="ctr">
              <a:lnSpc>
                <a:spcPts val="4759"/>
              </a:lnSpc>
            </a:pPr>
            <a:r>
              <a:rPr lang="en-US" sz="3400">
                <a:solidFill>
                  <a:srgbClr val="FEFFFD"/>
                </a:solidFill>
                <a:ea typeface="Open Sans Light"/>
              </a:rPr>
              <a:t>登录</a:t>
            </a:r>
          </a:p>
        </p:txBody>
      </p:sp>
      <p:sp>
        <p:nvSpPr>
          <p:cNvPr id="72" name="TextBox 72"/>
          <p:cNvSpPr txBox="1"/>
          <p:nvPr/>
        </p:nvSpPr>
        <p:spPr>
          <a:xfrm>
            <a:off x="5533682" y="813440"/>
            <a:ext cx="863650" cy="580390"/>
          </a:xfrm>
          <a:prstGeom prst="rect">
            <a:avLst/>
          </a:prstGeom>
        </p:spPr>
        <p:txBody>
          <a:bodyPr lIns="0" tIns="0" rIns="0" bIns="0" rtlCol="0" anchor="t">
            <a:spAutoFit/>
          </a:bodyPr>
          <a:lstStyle/>
          <a:p>
            <a:pPr algn="ctr">
              <a:lnSpc>
                <a:spcPts val="4759"/>
              </a:lnSpc>
            </a:pPr>
            <a:r>
              <a:rPr lang="en-US" sz="3400">
                <a:solidFill>
                  <a:srgbClr val="FEFFFD"/>
                </a:solidFill>
                <a:ea typeface="Open Sans Light"/>
              </a:rPr>
              <a:t>学生</a:t>
            </a:r>
          </a:p>
        </p:txBody>
      </p:sp>
      <p:sp>
        <p:nvSpPr>
          <p:cNvPr id="73" name="TextBox 73"/>
          <p:cNvSpPr txBox="1"/>
          <p:nvPr/>
        </p:nvSpPr>
        <p:spPr>
          <a:xfrm>
            <a:off x="10127471" y="813440"/>
            <a:ext cx="863650" cy="580390"/>
          </a:xfrm>
          <a:prstGeom prst="rect">
            <a:avLst/>
          </a:prstGeom>
        </p:spPr>
        <p:txBody>
          <a:bodyPr lIns="0" tIns="0" rIns="0" bIns="0" rtlCol="0" anchor="t">
            <a:spAutoFit/>
          </a:bodyPr>
          <a:lstStyle/>
          <a:p>
            <a:pPr algn="ctr">
              <a:lnSpc>
                <a:spcPts val="4759"/>
              </a:lnSpc>
            </a:pPr>
            <a:r>
              <a:rPr lang="en-US" sz="3400">
                <a:solidFill>
                  <a:srgbClr val="FEFFFD"/>
                </a:solidFill>
                <a:ea typeface="Open Sans Light"/>
              </a:rPr>
              <a:t>教师</a:t>
            </a:r>
          </a:p>
        </p:txBody>
      </p:sp>
      <p:sp>
        <p:nvSpPr>
          <p:cNvPr id="74" name="TextBox 74"/>
          <p:cNvSpPr txBox="1"/>
          <p:nvPr/>
        </p:nvSpPr>
        <p:spPr>
          <a:xfrm>
            <a:off x="14751505" y="813440"/>
            <a:ext cx="1295400" cy="580390"/>
          </a:xfrm>
          <a:prstGeom prst="rect">
            <a:avLst/>
          </a:prstGeom>
        </p:spPr>
        <p:txBody>
          <a:bodyPr lIns="0" tIns="0" rIns="0" bIns="0" rtlCol="0" anchor="t">
            <a:spAutoFit/>
          </a:bodyPr>
          <a:lstStyle/>
          <a:p>
            <a:pPr algn="ctr">
              <a:lnSpc>
                <a:spcPts val="4759"/>
              </a:lnSpc>
            </a:pPr>
            <a:r>
              <a:rPr lang="en-US" sz="3400">
                <a:solidFill>
                  <a:srgbClr val="FEFFFD"/>
                </a:solidFill>
                <a:ea typeface="Open Sans Light"/>
              </a:rPr>
              <a:t>管理员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ppt_x"/>
                                          </p:val>
                                        </p:tav>
                                        <p:tav tm="100000">
                                          <p:val>
                                            <p:strVal val="#ppt_x"/>
                                          </p:val>
                                        </p:tav>
                                      </p:tavLst>
                                    </p:anim>
                                    <p:anim calcmode="lin" valueType="num">
                                      <p:cBhvr additive="base">
                                        <p:cTn id="40" dur="500" fill="hold"/>
                                        <p:tgtEl>
                                          <p:spTgt spid="4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ppt_x"/>
                                          </p:val>
                                        </p:tav>
                                        <p:tav tm="100000">
                                          <p:val>
                                            <p:strVal val="#ppt_x"/>
                                          </p:val>
                                        </p:tav>
                                      </p:tavLst>
                                    </p:anim>
                                    <p:anim calcmode="lin" valueType="num">
                                      <p:cBhvr additive="base">
                                        <p:cTn id="44" dur="500" fill="hold"/>
                                        <p:tgtEl>
                                          <p:spTgt spid="5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ppt_x"/>
                                          </p:val>
                                        </p:tav>
                                        <p:tav tm="100000">
                                          <p:val>
                                            <p:strVal val="#ppt_x"/>
                                          </p:val>
                                        </p:tav>
                                      </p:tavLst>
                                    </p:anim>
                                    <p:anim calcmode="lin" valueType="num">
                                      <p:cBhvr additive="base">
                                        <p:cTn id="52" dur="500" fill="hold"/>
                                        <p:tgtEl>
                                          <p:spTgt spid="5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anim calcmode="lin" valueType="num">
                                      <p:cBhvr additive="base">
                                        <p:cTn id="59" dur="500" fill="hold"/>
                                        <p:tgtEl>
                                          <p:spTgt spid="67"/>
                                        </p:tgtEl>
                                        <p:attrNameLst>
                                          <p:attrName>ppt_x</p:attrName>
                                        </p:attrNameLst>
                                      </p:cBhvr>
                                      <p:tavLst>
                                        <p:tav tm="0">
                                          <p:val>
                                            <p:strVal val="#ppt_x"/>
                                          </p:val>
                                        </p:tav>
                                        <p:tav tm="100000">
                                          <p:val>
                                            <p:strVal val="#ppt_x"/>
                                          </p:val>
                                        </p:tav>
                                      </p:tavLst>
                                    </p:anim>
                                    <p:anim calcmode="lin" valueType="num">
                                      <p:cBhvr additive="base">
                                        <p:cTn id="60" dur="500" fill="hold"/>
                                        <p:tgtEl>
                                          <p:spTgt spid="6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anim calcmode="lin" valueType="num">
                                      <p:cBhvr additive="base">
                                        <p:cTn id="67" dur="500" fill="hold"/>
                                        <p:tgtEl>
                                          <p:spTgt spid="63"/>
                                        </p:tgtEl>
                                        <p:attrNameLst>
                                          <p:attrName>ppt_x</p:attrName>
                                        </p:attrNameLst>
                                      </p:cBhvr>
                                      <p:tavLst>
                                        <p:tav tm="0">
                                          <p:val>
                                            <p:strVal val="#ppt_x"/>
                                          </p:val>
                                        </p:tav>
                                        <p:tav tm="100000">
                                          <p:val>
                                            <p:strVal val="#ppt_x"/>
                                          </p:val>
                                        </p:tav>
                                      </p:tavLst>
                                    </p:anim>
                                    <p:anim calcmode="lin" valueType="num">
                                      <p:cBhvr additive="base">
                                        <p:cTn id="68" dur="500" fill="hold"/>
                                        <p:tgtEl>
                                          <p:spTgt spid="6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anim calcmode="lin" valueType="num">
                                      <p:cBhvr additive="base">
                                        <p:cTn id="71" dur="500" fill="hold"/>
                                        <p:tgtEl>
                                          <p:spTgt spid="59"/>
                                        </p:tgtEl>
                                        <p:attrNameLst>
                                          <p:attrName>ppt_x</p:attrName>
                                        </p:attrNameLst>
                                      </p:cBhvr>
                                      <p:tavLst>
                                        <p:tav tm="0">
                                          <p:val>
                                            <p:strVal val="#ppt_x"/>
                                          </p:val>
                                        </p:tav>
                                        <p:tav tm="100000">
                                          <p:val>
                                            <p:strVal val="#ppt_x"/>
                                          </p:val>
                                        </p:tav>
                                      </p:tavLst>
                                    </p:anim>
                                    <p:anim calcmode="lin" valueType="num">
                                      <p:cBhvr additive="base">
                                        <p:cTn id="72" dur="500" fill="hold"/>
                                        <p:tgtEl>
                                          <p:spTgt spid="5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500" fill="hold"/>
                                        <p:tgtEl>
                                          <p:spTgt spid="39"/>
                                        </p:tgtEl>
                                        <p:attrNameLst>
                                          <p:attrName>ppt_x</p:attrName>
                                        </p:attrNameLst>
                                      </p:cBhvr>
                                      <p:tavLst>
                                        <p:tav tm="0">
                                          <p:val>
                                            <p:strVal val="#ppt_x"/>
                                          </p:val>
                                        </p:tav>
                                        <p:tav tm="100000">
                                          <p:val>
                                            <p:strVal val="#ppt_x"/>
                                          </p:val>
                                        </p:tav>
                                      </p:tavLst>
                                    </p:anim>
                                    <p:anim calcmode="lin" valueType="num">
                                      <p:cBhvr additive="base">
                                        <p:cTn id="80" dur="500" fill="hold"/>
                                        <p:tgtEl>
                                          <p:spTgt spid="3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 calcmode="lin" valueType="num">
                                      <p:cBhvr additive="base">
                                        <p:cTn id="83" dur="500" fill="hold"/>
                                        <p:tgtEl>
                                          <p:spTgt spid="71"/>
                                        </p:tgtEl>
                                        <p:attrNameLst>
                                          <p:attrName>ppt_x</p:attrName>
                                        </p:attrNameLst>
                                      </p:cBhvr>
                                      <p:tavLst>
                                        <p:tav tm="0">
                                          <p:val>
                                            <p:strVal val="#ppt_x"/>
                                          </p:val>
                                        </p:tav>
                                        <p:tav tm="100000">
                                          <p:val>
                                            <p:strVal val="#ppt_x"/>
                                          </p:val>
                                        </p:tav>
                                      </p:tavLst>
                                    </p:anim>
                                    <p:anim calcmode="lin" valueType="num">
                                      <p:cBhvr additive="base">
                                        <p:cTn id="84" dur="500" fill="hold"/>
                                        <p:tgtEl>
                                          <p:spTgt spid="7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additive="base">
                                        <p:cTn id="87" dur="500" fill="hold"/>
                                        <p:tgtEl>
                                          <p:spTgt spid="72"/>
                                        </p:tgtEl>
                                        <p:attrNameLst>
                                          <p:attrName>ppt_x</p:attrName>
                                        </p:attrNameLst>
                                      </p:cBhvr>
                                      <p:tavLst>
                                        <p:tav tm="0">
                                          <p:val>
                                            <p:strVal val="#ppt_x"/>
                                          </p:val>
                                        </p:tav>
                                        <p:tav tm="100000">
                                          <p:val>
                                            <p:strVal val="#ppt_x"/>
                                          </p:val>
                                        </p:tav>
                                      </p:tavLst>
                                    </p:anim>
                                    <p:anim calcmode="lin" valueType="num">
                                      <p:cBhvr additive="base">
                                        <p:cTn id="88" dur="500" fill="hold"/>
                                        <p:tgtEl>
                                          <p:spTgt spid="7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anim calcmode="lin" valueType="num">
                                      <p:cBhvr additive="base">
                                        <p:cTn id="91" dur="500" fill="hold"/>
                                        <p:tgtEl>
                                          <p:spTgt spid="73"/>
                                        </p:tgtEl>
                                        <p:attrNameLst>
                                          <p:attrName>ppt_x</p:attrName>
                                        </p:attrNameLst>
                                      </p:cBhvr>
                                      <p:tavLst>
                                        <p:tav tm="0">
                                          <p:val>
                                            <p:strVal val="#ppt_x"/>
                                          </p:val>
                                        </p:tav>
                                        <p:tav tm="100000">
                                          <p:val>
                                            <p:strVal val="#ppt_x"/>
                                          </p:val>
                                        </p:tav>
                                      </p:tavLst>
                                    </p:anim>
                                    <p:anim calcmode="lin" valueType="num">
                                      <p:cBhvr additive="base">
                                        <p:cTn id="92" dur="500" fill="hold"/>
                                        <p:tgtEl>
                                          <p:spTgt spid="7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 calcmode="lin" valueType="num">
                                      <p:cBhvr additive="base">
                                        <p:cTn id="95" dur="500" fill="hold"/>
                                        <p:tgtEl>
                                          <p:spTgt spid="74"/>
                                        </p:tgtEl>
                                        <p:attrNameLst>
                                          <p:attrName>ppt_x</p:attrName>
                                        </p:attrNameLst>
                                      </p:cBhvr>
                                      <p:tavLst>
                                        <p:tav tm="0">
                                          <p:val>
                                            <p:strVal val="#ppt_x"/>
                                          </p:val>
                                        </p:tav>
                                        <p:tav tm="100000">
                                          <p:val>
                                            <p:strVal val="#ppt_x"/>
                                          </p:val>
                                        </p:tav>
                                      </p:tavLst>
                                    </p:anim>
                                    <p:anim calcmode="lin" valueType="num">
                                      <p:cBhvr additive="base">
                                        <p:cTn id="9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462338" y="5320385"/>
            <a:ext cx="5593925" cy="5708086"/>
          </a:xfrm>
          <a:prstGeom prst="rect">
            <a:avLst/>
          </a:prstGeom>
        </p:spPr>
      </p:pic>
      <p:pic>
        <p:nvPicPr>
          <p:cNvPr id="3" name="Picture 3"/>
          <p:cNvPicPr>
            <a:picLocks noChangeAspect="1"/>
          </p:cNvPicPr>
          <p:nvPr/>
        </p:nvPicPr>
        <p:blipFill>
          <a:blip r:embed="rId3"/>
          <a:srcRect/>
          <a:stretch>
            <a:fillRect/>
          </a:stretch>
        </p:blipFill>
        <p:spPr>
          <a:xfrm>
            <a:off x="2650884" y="8174428"/>
            <a:ext cx="1296110" cy="1083872"/>
          </a:xfrm>
          <a:prstGeom prst="rect">
            <a:avLst/>
          </a:prstGeom>
        </p:spPr>
      </p:pic>
      <p:pic>
        <p:nvPicPr>
          <p:cNvPr id="4" name="Picture 4"/>
          <p:cNvPicPr>
            <a:picLocks noChangeAspect="1"/>
          </p:cNvPicPr>
          <p:nvPr/>
        </p:nvPicPr>
        <p:blipFill>
          <a:blip r:embed="rId4"/>
          <a:srcRect/>
          <a:stretch>
            <a:fillRect/>
          </a:stretch>
        </p:blipFill>
        <p:spPr>
          <a:xfrm>
            <a:off x="1663712" y="-984728"/>
            <a:ext cx="4486113" cy="3689828"/>
          </a:xfrm>
          <a:prstGeom prst="rect">
            <a:avLst/>
          </a:prstGeom>
        </p:spPr>
      </p:pic>
      <p:sp>
        <p:nvSpPr>
          <p:cNvPr id="5" name="TextBox 5"/>
          <p:cNvSpPr txBox="1"/>
          <p:nvPr/>
        </p:nvSpPr>
        <p:spPr>
          <a:xfrm>
            <a:off x="6938367" y="5624513"/>
            <a:ext cx="4411266" cy="389255"/>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3219"/>
              </a:lnSpc>
            </a:pPr>
            <a:r>
              <a:rPr lang="en-US" sz="2299" dirty="0">
                <a:solidFill>
                  <a:srgbClr val="FEFFFD"/>
                </a:solidFill>
                <a:latin typeface="Open Sans Light"/>
              </a:rPr>
              <a:t>Spring Security &amp; Json Web Token</a:t>
            </a:r>
          </a:p>
        </p:txBody>
      </p:sp>
      <p:sp>
        <p:nvSpPr>
          <p:cNvPr id="6" name="TextBox 6"/>
          <p:cNvSpPr txBox="1"/>
          <p:nvPr/>
        </p:nvSpPr>
        <p:spPr>
          <a:xfrm>
            <a:off x="2650884" y="4605337"/>
            <a:ext cx="12591638" cy="1066800"/>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8400"/>
              </a:lnSpc>
            </a:pPr>
            <a:r>
              <a:rPr lang="en-US" sz="7000" dirty="0" err="1">
                <a:solidFill>
                  <a:srgbClr val="FEFFFD"/>
                </a:solidFill>
                <a:ea typeface="Open Sans Light Bold"/>
              </a:rPr>
              <a:t>无状态身份认证</a:t>
            </a:r>
            <a:endParaRPr lang="en-US" sz="7000" dirty="0">
              <a:solidFill>
                <a:srgbClr val="FEFFFD"/>
              </a:solidFill>
              <a:ea typeface="Open Sans Ligh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462338" y="5320385"/>
            <a:ext cx="5593925" cy="5708086"/>
          </a:xfrm>
          <a:prstGeom prst="rect">
            <a:avLst/>
          </a:prstGeom>
        </p:spPr>
      </p:pic>
      <p:pic>
        <p:nvPicPr>
          <p:cNvPr id="3" name="Picture 3"/>
          <p:cNvPicPr>
            <a:picLocks noChangeAspect="1"/>
          </p:cNvPicPr>
          <p:nvPr/>
        </p:nvPicPr>
        <p:blipFill>
          <a:blip r:embed="rId3"/>
          <a:srcRect/>
          <a:stretch>
            <a:fillRect/>
          </a:stretch>
        </p:blipFill>
        <p:spPr>
          <a:xfrm>
            <a:off x="2650884" y="8174428"/>
            <a:ext cx="1296110" cy="1083872"/>
          </a:xfrm>
          <a:prstGeom prst="rect">
            <a:avLst/>
          </a:prstGeom>
        </p:spPr>
      </p:pic>
      <p:pic>
        <p:nvPicPr>
          <p:cNvPr id="4" name="Picture 4"/>
          <p:cNvPicPr>
            <a:picLocks noChangeAspect="1"/>
          </p:cNvPicPr>
          <p:nvPr/>
        </p:nvPicPr>
        <p:blipFill>
          <a:blip r:embed="rId4"/>
          <a:srcRect/>
          <a:stretch>
            <a:fillRect/>
          </a:stretch>
        </p:blipFill>
        <p:spPr>
          <a:xfrm>
            <a:off x="1663712" y="-984728"/>
            <a:ext cx="4486113" cy="3689828"/>
          </a:xfrm>
          <a:prstGeom prst="rect">
            <a:avLst/>
          </a:prstGeom>
        </p:spPr>
      </p:pic>
      <p:sp>
        <p:nvSpPr>
          <p:cNvPr id="5" name="TextBox 5"/>
          <p:cNvSpPr txBox="1"/>
          <p:nvPr/>
        </p:nvSpPr>
        <p:spPr>
          <a:xfrm>
            <a:off x="2650884" y="4605337"/>
            <a:ext cx="12591638" cy="1066800"/>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8400"/>
              </a:lnSpc>
            </a:pPr>
            <a:r>
              <a:rPr lang="en-US" sz="7000" dirty="0" err="1">
                <a:solidFill>
                  <a:srgbClr val="FEFFFD"/>
                </a:solidFill>
                <a:ea typeface="Open Sans Light Bold"/>
              </a:rPr>
              <a:t>多用户表身份认证</a:t>
            </a:r>
            <a:endParaRPr lang="en-US" sz="7000" dirty="0">
              <a:solidFill>
                <a:srgbClr val="FEFFFD"/>
              </a:solidFill>
              <a:ea typeface="Open Sans Light Bold"/>
            </a:endParaRPr>
          </a:p>
        </p:txBody>
      </p:sp>
      <p:sp>
        <p:nvSpPr>
          <p:cNvPr id="6" name="TextBox 6"/>
          <p:cNvSpPr txBox="1"/>
          <p:nvPr/>
        </p:nvSpPr>
        <p:spPr>
          <a:xfrm>
            <a:off x="6938367" y="5624513"/>
            <a:ext cx="4411266" cy="389255"/>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3219"/>
              </a:lnSpc>
            </a:pPr>
            <a:r>
              <a:rPr lang="en-US" sz="2299">
                <a:solidFill>
                  <a:srgbClr val="FEFFFD"/>
                </a:solidFill>
                <a:latin typeface="Open Sans Light"/>
              </a:rPr>
              <a:t>Spring Security &amp; Json Web Token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495300"/>
            <a:ext cx="18288000" cy="929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462338" y="5320385"/>
            <a:ext cx="5593925" cy="5708086"/>
          </a:xfrm>
          <a:prstGeom prst="rect">
            <a:avLst/>
          </a:prstGeom>
        </p:spPr>
      </p:pic>
      <p:pic>
        <p:nvPicPr>
          <p:cNvPr id="3" name="Picture 3"/>
          <p:cNvPicPr>
            <a:picLocks noChangeAspect="1"/>
          </p:cNvPicPr>
          <p:nvPr/>
        </p:nvPicPr>
        <p:blipFill>
          <a:blip r:embed="rId3"/>
          <a:srcRect/>
          <a:stretch>
            <a:fillRect/>
          </a:stretch>
        </p:blipFill>
        <p:spPr>
          <a:xfrm>
            <a:off x="2650884" y="8174428"/>
            <a:ext cx="1296110" cy="1083872"/>
          </a:xfrm>
          <a:prstGeom prst="rect">
            <a:avLst/>
          </a:prstGeom>
        </p:spPr>
      </p:pic>
      <p:pic>
        <p:nvPicPr>
          <p:cNvPr id="4" name="Picture 4"/>
          <p:cNvPicPr>
            <a:picLocks noChangeAspect="1"/>
          </p:cNvPicPr>
          <p:nvPr/>
        </p:nvPicPr>
        <p:blipFill>
          <a:blip r:embed="rId4"/>
          <a:srcRect/>
          <a:stretch>
            <a:fillRect/>
          </a:stretch>
        </p:blipFill>
        <p:spPr>
          <a:xfrm>
            <a:off x="1663712" y="-984728"/>
            <a:ext cx="4486113" cy="3689828"/>
          </a:xfrm>
          <a:prstGeom prst="rect">
            <a:avLst/>
          </a:prstGeom>
        </p:spPr>
      </p:pic>
      <p:sp>
        <p:nvSpPr>
          <p:cNvPr id="5" name="TextBox 5"/>
          <p:cNvSpPr txBox="1"/>
          <p:nvPr/>
        </p:nvSpPr>
        <p:spPr>
          <a:xfrm>
            <a:off x="2650884" y="4595812"/>
            <a:ext cx="12591638" cy="1076325"/>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8400"/>
              </a:lnSpc>
            </a:pPr>
            <a:r>
              <a:rPr lang="en-US" sz="7000" dirty="0">
                <a:solidFill>
                  <a:srgbClr val="FEFFFD"/>
                </a:solidFill>
                <a:latin typeface="Public Sans Bold"/>
              </a:rPr>
              <a:t>CORS</a:t>
            </a:r>
          </a:p>
        </p:txBody>
      </p:sp>
      <p:sp>
        <p:nvSpPr>
          <p:cNvPr id="6" name="TextBox 6"/>
          <p:cNvSpPr txBox="1"/>
          <p:nvPr/>
        </p:nvSpPr>
        <p:spPr>
          <a:xfrm>
            <a:off x="7350993" y="5624513"/>
            <a:ext cx="3586014" cy="389255"/>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3219"/>
              </a:lnSpc>
            </a:pPr>
            <a:r>
              <a:rPr lang="en-US" sz="2299">
                <a:solidFill>
                  <a:srgbClr val="FEFFFD"/>
                </a:solidFill>
                <a:latin typeface="Open Sans Light"/>
              </a:rPr>
              <a:t>cross-origin resource share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462338" y="5320385"/>
            <a:ext cx="5593925" cy="5708086"/>
          </a:xfrm>
          <a:prstGeom prst="rect">
            <a:avLst/>
          </a:prstGeom>
          <a:effectLst>
            <a:outerShdw blurRad="50800" dist="38100" dir="5400000" algn="t" rotWithShape="0">
              <a:prstClr val="black">
                <a:alpha val="40000"/>
              </a:prstClr>
            </a:outerShdw>
          </a:effectLst>
        </p:spPr>
      </p:pic>
      <p:pic>
        <p:nvPicPr>
          <p:cNvPr id="3" name="Picture 3"/>
          <p:cNvPicPr>
            <a:picLocks noChangeAspect="1"/>
          </p:cNvPicPr>
          <p:nvPr/>
        </p:nvPicPr>
        <p:blipFill>
          <a:blip r:embed="rId3"/>
          <a:srcRect/>
          <a:stretch>
            <a:fillRect/>
          </a:stretch>
        </p:blipFill>
        <p:spPr>
          <a:xfrm>
            <a:off x="2650884" y="8174428"/>
            <a:ext cx="1296110" cy="1083872"/>
          </a:xfrm>
          <a:prstGeom prst="rect">
            <a:avLst/>
          </a:prstGeom>
          <a:effectLst>
            <a:outerShdw blurRad="50800" dist="38100" dir="5400000" algn="t" rotWithShape="0">
              <a:prstClr val="black">
                <a:alpha val="40000"/>
              </a:prstClr>
            </a:outerShdw>
          </a:effectLst>
        </p:spPr>
      </p:pic>
      <p:pic>
        <p:nvPicPr>
          <p:cNvPr id="4" name="Picture 4"/>
          <p:cNvPicPr>
            <a:picLocks noChangeAspect="1"/>
          </p:cNvPicPr>
          <p:nvPr/>
        </p:nvPicPr>
        <p:blipFill>
          <a:blip r:embed="rId4"/>
          <a:srcRect/>
          <a:stretch>
            <a:fillRect/>
          </a:stretch>
        </p:blipFill>
        <p:spPr>
          <a:xfrm>
            <a:off x="1663712" y="-984728"/>
            <a:ext cx="4486113" cy="3689828"/>
          </a:xfrm>
          <a:prstGeom prst="rect">
            <a:avLst/>
          </a:prstGeom>
          <a:effectLst>
            <a:outerShdw blurRad="50800" dist="38100" dir="5400000" algn="t" rotWithShape="0">
              <a:prstClr val="black">
                <a:alpha val="40000"/>
              </a:prstClr>
            </a:outerShdw>
          </a:effectLst>
        </p:spPr>
      </p:pic>
      <p:sp>
        <p:nvSpPr>
          <p:cNvPr id="5" name="TextBox 5"/>
          <p:cNvSpPr txBox="1"/>
          <p:nvPr/>
        </p:nvSpPr>
        <p:spPr>
          <a:xfrm>
            <a:off x="2650884" y="4595812"/>
            <a:ext cx="12591638" cy="1076325"/>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8400"/>
              </a:lnSpc>
            </a:pPr>
            <a:r>
              <a:rPr lang="en-US" sz="7000" dirty="0" err="1">
                <a:solidFill>
                  <a:schemeClr val="bg1"/>
                </a:solidFill>
                <a:ea typeface="Public Sans Bold"/>
              </a:rPr>
              <a:t>多级查询</a:t>
            </a:r>
            <a:endParaRPr lang="en-US" sz="7000" dirty="0">
              <a:solidFill>
                <a:schemeClr val="bg1"/>
              </a:solidFill>
              <a:ea typeface="Public Sans Bold"/>
            </a:endParaRPr>
          </a:p>
        </p:txBody>
      </p:sp>
      <p:sp>
        <p:nvSpPr>
          <p:cNvPr id="6" name="TextBox 6"/>
          <p:cNvSpPr txBox="1"/>
          <p:nvPr/>
        </p:nvSpPr>
        <p:spPr>
          <a:xfrm>
            <a:off x="7101755" y="5624513"/>
            <a:ext cx="3689896" cy="389255"/>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ctr">
              <a:lnSpc>
                <a:spcPts val="3219"/>
              </a:lnSpc>
            </a:pPr>
            <a:r>
              <a:rPr lang="en-US" sz="2299" dirty="0">
                <a:solidFill>
                  <a:srgbClr val="FEFFFD"/>
                </a:solidFill>
                <a:latin typeface="Open Sans Light"/>
              </a:rPr>
              <a:t>Hibernate &amp; Spring Data JPA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788</Words>
  <Application>Microsoft Office PowerPoint</Application>
  <PresentationFormat>自定义</PresentationFormat>
  <Paragraphs>132</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Glacial Indifference</vt:lpstr>
      <vt:lpstr>Calibri</vt:lpstr>
      <vt:lpstr>Public Sans</vt:lpstr>
      <vt:lpstr>Arimo Bold</vt:lpstr>
      <vt:lpstr>Open Sans Light</vt:lpstr>
      <vt:lpstr>Arial</vt:lpstr>
      <vt:lpstr>Public Sans Bold</vt:lpstr>
      <vt:lpstr>Arimo</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3D Elements Technology in the Life of Consumers Technology Presentation</dc:title>
  <cp:lastModifiedBy>刘 树东</cp:lastModifiedBy>
  <cp:revision>6</cp:revision>
  <dcterms:created xsi:type="dcterms:W3CDTF">2006-08-16T00:00:00Z</dcterms:created>
  <dcterms:modified xsi:type="dcterms:W3CDTF">2021-06-08T11:03:26Z</dcterms:modified>
  <dc:identifier>DAEgs6ZnWrc</dc:identifier>
</cp:coreProperties>
</file>